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69" r:id="rId5"/>
    <p:sldId id="259" r:id="rId6"/>
    <p:sldId id="266" r:id="rId7"/>
    <p:sldId id="260" r:id="rId8"/>
    <p:sldId id="261" r:id="rId9"/>
    <p:sldId id="262" r:id="rId10"/>
    <p:sldId id="267" r:id="rId11"/>
    <p:sldId id="263" r:id="rId12"/>
    <p:sldId id="264" r:id="rId13"/>
    <p:sldId id="265" r:id="rId14"/>
    <p:sldId id="268"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83"/>
    <p:restoredTop sz="94606"/>
  </p:normalViewPr>
  <p:slideViewPr>
    <p:cSldViewPr snapToGrid="0" snapToObjects="1">
      <p:cViewPr varScale="1">
        <p:scale>
          <a:sx n="77" d="100"/>
          <a:sy n="77" d="100"/>
        </p:scale>
        <p:origin x="192" y="5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6C54CC-BCE4-3142-BFAF-72D2F9BA8488}" type="datetimeFigureOut">
              <a:rPr lang="es-MX" smtClean="0"/>
              <a:t>02/02/21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AE18B1-5771-F249-A50E-E623DF4B45EE}" type="slidenum">
              <a:rPr lang="es-MX" smtClean="0"/>
              <a:t>‹Nº›</a:t>
            </a:fld>
            <a:endParaRPr lang="es-MX"/>
          </a:p>
        </p:txBody>
      </p:sp>
    </p:spTree>
    <p:extLst>
      <p:ext uri="{BB962C8B-B14F-4D97-AF65-F5344CB8AC3E}">
        <p14:creationId xmlns:p14="http://schemas.microsoft.com/office/powerpoint/2010/main" val="1740796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3CAE18B1-5771-F249-A50E-E623DF4B45EE}" type="slidenum">
              <a:rPr lang="es-MX" smtClean="0"/>
              <a:t>8</a:t>
            </a:fld>
            <a:endParaRPr lang="es-MX"/>
          </a:p>
        </p:txBody>
      </p:sp>
    </p:spTree>
    <p:extLst>
      <p:ext uri="{BB962C8B-B14F-4D97-AF65-F5344CB8AC3E}">
        <p14:creationId xmlns:p14="http://schemas.microsoft.com/office/powerpoint/2010/main" val="2390939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033C52-2793-E741-BAE7-74206815C577}"/>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D44C6CBD-D493-AD49-8AB9-D033C9FF07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6605BBB1-89A6-AB47-93E9-F3820673428C}"/>
              </a:ext>
            </a:extLst>
          </p:cNvPr>
          <p:cNvSpPr>
            <a:spLocks noGrp="1"/>
          </p:cNvSpPr>
          <p:nvPr>
            <p:ph type="dt" sz="half" idx="10"/>
          </p:nvPr>
        </p:nvSpPr>
        <p:spPr/>
        <p:txBody>
          <a:bodyPr/>
          <a:lstStyle/>
          <a:p>
            <a:fld id="{8DD69E99-02B9-184B-9449-616F9552822C}" type="datetimeFigureOut">
              <a:rPr lang="es-MX" smtClean="0"/>
              <a:t>02/02/21</a:t>
            </a:fld>
            <a:endParaRPr lang="es-MX"/>
          </a:p>
        </p:txBody>
      </p:sp>
      <p:sp>
        <p:nvSpPr>
          <p:cNvPr id="5" name="Marcador de pie de página 4">
            <a:extLst>
              <a:ext uri="{FF2B5EF4-FFF2-40B4-BE49-F238E27FC236}">
                <a16:creationId xmlns:a16="http://schemas.microsoft.com/office/drawing/2014/main" id="{165BE1F5-FFB3-F24B-A682-72F73883F90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D97BCBA-0F61-9C43-87BB-9BC721A9C843}"/>
              </a:ext>
            </a:extLst>
          </p:cNvPr>
          <p:cNvSpPr>
            <a:spLocks noGrp="1"/>
          </p:cNvSpPr>
          <p:nvPr>
            <p:ph type="sldNum" sz="quarter" idx="12"/>
          </p:nvPr>
        </p:nvSpPr>
        <p:spPr/>
        <p:txBody>
          <a:bodyPr/>
          <a:lstStyle/>
          <a:p>
            <a:fld id="{E9EBB907-D5FC-BB48-A341-83EE4D1B7F79}" type="slidenum">
              <a:rPr lang="es-MX" smtClean="0"/>
              <a:t>‹Nº›</a:t>
            </a:fld>
            <a:endParaRPr lang="es-MX"/>
          </a:p>
        </p:txBody>
      </p:sp>
    </p:spTree>
    <p:extLst>
      <p:ext uri="{BB962C8B-B14F-4D97-AF65-F5344CB8AC3E}">
        <p14:creationId xmlns:p14="http://schemas.microsoft.com/office/powerpoint/2010/main" val="824171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B48AA3-8671-A94C-8E1D-60F935EEDCD8}"/>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FC207842-A7EC-D14E-A748-02CA41449089}"/>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2B37DD68-96F8-8B46-9FFC-B27202AB33EA}"/>
              </a:ext>
            </a:extLst>
          </p:cNvPr>
          <p:cNvSpPr>
            <a:spLocks noGrp="1"/>
          </p:cNvSpPr>
          <p:nvPr>
            <p:ph type="dt" sz="half" idx="10"/>
          </p:nvPr>
        </p:nvSpPr>
        <p:spPr/>
        <p:txBody>
          <a:bodyPr/>
          <a:lstStyle/>
          <a:p>
            <a:fld id="{8DD69E99-02B9-184B-9449-616F9552822C}" type="datetimeFigureOut">
              <a:rPr lang="es-MX" smtClean="0"/>
              <a:t>02/02/21</a:t>
            </a:fld>
            <a:endParaRPr lang="es-MX"/>
          </a:p>
        </p:txBody>
      </p:sp>
      <p:sp>
        <p:nvSpPr>
          <p:cNvPr id="5" name="Marcador de pie de página 4">
            <a:extLst>
              <a:ext uri="{FF2B5EF4-FFF2-40B4-BE49-F238E27FC236}">
                <a16:creationId xmlns:a16="http://schemas.microsoft.com/office/drawing/2014/main" id="{F11314C7-2451-9148-9109-1A998F5967C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BF5B292-6CA1-7446-A129-B61CC64BFB35}"/>
              </a:ext>
            </a:extLst>
          </p:cNvPr>
          <p:cNvSpPr>
            <a:spLocks noGrp="1"/>
          </p:cNvSpPr>
          <p:nvPr>
            <p:ph type="sldNum" sz="quarter" idx="12"/>
          </p:nvPr>
        </p:nvSpPr>
        <p:spPr/>
        <p:txBody>
          <a:bodyPr/>
          <a:lstStyle/>
          <a:p>
            <a:fld id="{E9EBB907-D5FC-BB48-A341-83EE4D1B7F79}" type="slidenum">
              <a:rPr lang="es-MX" smtClean="0"/>
              <a:t>‹Nº›</a:t>
            </a:fld>
            <a:endParaRPr lang="es-MX"/>
          </a:p>
        </p:txBody>
      </p:sp>
    </p:spTree>
    <p:extLst>
      <p:ext uri="{BB962C8B-B14F-4D97-AF65-F5344CB8AC3E}">
        <p14:creationId xmlns:p14="http://schemas.microsoft.com/office/powerpoint/2010/main" val="2382719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D565E34-E140-6C4F-B9FA-420F126DAD3F}"/>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44D27E94-BB9D-864D-BFAD-6406722AB132}"/>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7743F730-AFD7-E64F-813A-9C08D91C834E}"/>
              </a:ext>
            </a:extLst>
          </p:cNvPr>
          <p:cNvSpPr>
            <a:spLocks noGrp="1"/>
          </p:cNvSpPr>
          <p:nvPr>
            <p:ph type="dt" sz="half" idx="10"/>
          </p:nvPr>
        </p:nvSpPr>
        <p:spPr/>
        <p:txBody>
          <a:bodyPr/>
          <a:lstStyle/>
          <a:p>
            <a:fld id="{8DD69E99-02B9-184B-9449-616F9552822C}" type="datetimeFigureOut">
              <a:rPr lang="es-MX" smtClean="0"/>
              <a:t>02/02/21</a:t>
            </a:fld>
            <a:endParaRPr lang="es-MX"/>
          </a:p>
        </p:txBody>
      </p:sp>
      <p:sp>
        <p:nvSpPr>
          <p:cNvPr id="5" name="Marcador de pie de página 4">
            <a:extLst>
              <a:ext uri="{FF2B5EF4-FFF2-40B4-BE49-F238E27FC236}">
                <a16:creationId xmlns:a16="http://schemas.microsoft.com/office/drawing/2014/main" id="{89486102-EB40-F94A-893F-68F0DAD14A7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5A9358B-9491-CD44-9D02-D46716E24555}"/>
              </a:ext>
            </a:extLst>
          </p:cNvPr>
          <p:cNvSpPr>
            <a:spLocks noGrp="1"/>
          </p:cNvSpPr>
          <p:nvPr>
            <p:ph type="sldNum" sz="quarter" idx="12"/>
          </p:nvPr>
        </p:nvSpPr>
        <p:spPr/>
        <p:txBody>
          <a:bodyPr/>
          <a:lstStyle/>
          <a:p>
            <a:fld id="{E9EBB907-D5FC-BB48-A341-83EE4D1B7F79}" type="slidenum">
              <a:rPr lang="es-MX" smtClean="0"/>
              <a:t>‹Nº›</a:t>
            </a:fld>
            <a:endParaRPr lang="es-MX"/>
          </a:p>
        </p:txBody>
      </p:sp>
    </p:spTree>
    <p:extLst>
      <p:ext uri="{BB962C8B-B14F-4D97-AF65-F5344CB8AC3E}">
        <p14:creationId xmlns:p14="http://schemas.microsoft.com/office/powerpoint/2010/main" val="3611317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338356-7F91-514F-9C7B-B2376C7B0F89}"/>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F6E55A45-29E1-344A-86D5-AF60EF201C36}"/>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21A288CC-5BB6-A24B-8F04-F3CB8B4AE378}"/>
              </a:ext>
            </a:extLst>
          </p:cNvPr>
          <p:cNvSpPr>
            <a:spLocks noGrp="1"/>
          </p:cNvSpPr>
          <p:nvPr>
            <p:ph type="dt" sz="half" idx="10"/>
          </p:nvPr>
        </p:nvSpPr>
        <p:spPr/>
        <p:txBody>
          <a:bodyPr/>
          <a:lstStyle/>
          <a:p>
            <a:fld id="{8DD69E99-02B9-184B-9449-616F9552822C}" type="datetimeFigureOut">
              <a:rPr lang="es-MX" smtClean="0"/>
              <a:t>02/02/21</a:t>
            </a:fld>
            <a:endParaRPr lang="es-MX"/>
          </a:p>
        </p:txBody>
      </p:sp>
      <p:sp>
        <p:nvSpPr>
          <p:cNvPr id="5" name="Marcador de pie de página 4">
            <a:extLst>
              <a:ext uri="{FF2B5EF4-FFF2-40B4-BE49-F238E27FC236}">
                <a16:creationId xmlns:a16="http://schemas.microsoft.com/office/drawing/2014/main" id="{C9A4318C-23FC-7A40-A682-C7C477F477B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C9CF1FD-DB0E-7A48-B8D5-9F22C0848746}"/>
              </a:ext>
            </a:extLst>
          </p:cNvPr>
          <p:cNvSpPr>
            <a:spLocks noGrp="1"/>
          </p:cNvSpPr>
          <p:nvPr>
            <p:ph type="sldNum" sz="quarter" idx="12"/>
          </p:nvPr>
        </p:nvSpPr>
        <p:spPr/>
        <p:txBody>
          <a:bodyPr/>
          <a:lstStyle/>
          <a:p>
            <a:fld id="{E9EBB907-D5FC-BB48-A341-83EE4D1B7F79}" type="slidenum">
              <a:rPr lang="es-MX" smtClean="0"/>
              <a:t>‹Nº›</a:t>
            </a:fld>
            <a:endParaRPr lang="es-MX"/>
          </a:p>
        </p:txBody>
      </p:sp>
    </p:spTree>
    <p:extLst>
      <p:ext uri="{BB962C8B-B14F-4D97-AF65-F5344CB8AC3E}">
        <p14:creationId xmlns:p14="http://schemas.microsoft.com/office/powerpoint/2010/main" val="3478034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64F863-B028-8B45-BBFA-C5D7FFE575C2}"/>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4A94E975-59AA-984D-9D73-CDC9FE143B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1D2708E0-CA0E-5840-9F46-F4C32D0AB48F}"/>
              </a:ext>
            </a:extLst>
          </p:cNvPr>
          <p:cNvSpPr>
            <a:spLocks noGrp="1"/>
          </p:cNvSpPr>
          <p:nvPr>
            <p:ph type="dt" sz="half" idx="10"/>
          </p:nvPr>
        </p:nvSpPr>
        <p:spPr/>
        <p:txBody>
          <a:bodyPr/>
          <a:lstStyle/>
          <a:p>
            <a:fld id="{8DD69E99-02B9-184B-9449-616F9552822C}" type="datetimeFigureOut">
              <a:rPr lang="es-MX" smtClean="0"/>
              <a:t>02/02/21</a:t>
            </a:fld>
            <a:endParaRPr lang="es-MX"/>
          </a:p>
        </p:txBody>
      </p:sp>
      <p:sp>
        <p:nvSpPr>
          <p:cNvPr id="5" name="Marcador de pie de página 4">
            <a:extLst>
              <a:ext uri="{FF2B5EF4-FFF2-40B4-BE49-F238E27FC236}">
                <a16:creationId xmlns:a16="http://schemas.microsoft.com/office/drawing/2014/main" id="{96EEC063-6D38-0945-9A70-A6520E916F4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F21DD4D-B189-9B44-8DAA-1F1EB9300B8D}"/>
              </a:ext>
            </a:extLst>
          </p:cNvPr>
          <p:cNvSpPr>
            <a:spLocks noGrp="1"/>
          </p:cNvSpPr>
          <p:nvPr>
            <p:ph type="sldNum" sz="quarter" idx="12"/>
          </p:nvPr>
        </p:nvSpPr>
        <p:spPr/>
        <p:txBody>
          <a:bodyPr/>
          <a:lstStyle/>
          <a:p>
            <a:fld id="{E9EBB907-D5FC-BB48-A341-83EE4D1B7F79}" type="slidenum">
              <a:rPr lang="es-MX" smtClean="0"/>
              <a:t>‹Nº›</a:t>
            </a:fld>
            <a:endParaRPr lang="es-MX"/>
          </a:p>
        </p:txBody>
      </p:sp>
    </p:spTree>
    <p:extLst>
      <p:ext uri="{BB962C8B-B14F-4D97-AF65-F5344CB8AC3E}">
        <p14:creationId xmlns:p14="http://schemas.microsoft.com/office/powerpoint/2010/main" val="141200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D631B6-DA7A-2347-ADF5-B2E378FD9C16}"/>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48B9A4B7-9933-0E40-A7F8-A5E82BED8B2E}"/>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E673AD84-86D3-1043-B8EC-05765924C64B}"/>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9F783FC1-0F66-C040-9CCA-8BF4C1BB4C33}"/>
              </a:ext>
            </a:extLst>
          </p:cNvPr>
          <p:cNvSpPr>
            <a:spLocks noGrp="1"/>
          </p:cNvSpPr>
          <p:nvPr>
            <p:ph type="dt" sz="half" idx="10"/>
          </p:nvPr>
        </p:nvSpPr>
        <p:spPr/>
        <p:txBody>
          <a:bodyPr/>
          <a:lstStyle/>
          <a:p>
            <a:fld id="{8DD69E99-02B9-184B-9449-616F9552822C}" type="datetimeFigureOut">
              <a:rPr lang="es-MX" smtClean="0"/>
              <a:t>02/02/21</a:t>
            </a:fld>
            <a:endParaRPr lang="es-MX"/>
          </a:p>
        </p:txBody>
      </p:sp>
      <p:sp>
        <p:nvSpPr>
          <p:cNvPr id="6" name="Marcador de pie de página 5">
            <a:extLst>
              <a:ext uri="{FF2B5EF4-FFF2-40B4-BE49-F238E27FC236}">
                <a16:creationId xmlns:a16="http://schemas.microsoft.com/office/drawing/2014/main" id="{36BB7953-979E-5B42-8575-814B1C83414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1594E2B-ABB9-DF46-A93F-BEE83A4025E7}"/>
              </a:ext>
            </a:extLst>
          </p:cNvPr>
          <p:cNvSpPr>
            <a:spLocks noGrp="1"/>
          </p:cNvSpPr>
          <p:nvPr>
            <p:ph type="sldNum" sz="quarter" idx="12"/>
          </p:nvPr>
        </p:nvSpPr>
        <p:spPr/>
        <p:txBody>
          <a:bodyPr/>
          <a:lstStyle/>
          <a:p>
            <a:fld id="{E9EBB907-D5FC-BB48-A341-83EE4D1B7F79}" type="slidenum">
              <a:rPr lang="es-MX" smtClean="0"/>
              <a:t>‹Nº›</a:t>
            </a:fld>
            <a:endParaRPr lang="es-MX"/>
          </a:p>
        </p:txBody>
      </p:sp>
    </p:spTree>
    <p:extLst>
      <p:ext uri="{BB962C8B-B14F-4D97-AF65-F5344CB8AC3E}">
        <p14:creationId xmlns:p14="http://schemas.microsoft.com/office/powerpoint/2010/main" val="1177378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CC61AB-27F4-A348-9884-34C57B391B08}"/>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D09DEFB3-9EB6-1844-8880-968DB86EC6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EBFAFCFD-8693-5949-A8E4-25E606C01AC5}"/>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F4803496-7E6A-B949-8853-D81D14B9FF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67CEEAAF-239E-E345-913F-F372224EC7BB}"/>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57553A33-8AA4-D044-9EB8-2736773094D0}"/>
              </a:ext>
            </a:extLst>
          </p:cNvPr>
          <p:cNvSpPr>
            <a:spLocks noGrp="1"/>
          </p:cNvSpPr>
          <p:nvPr>
            <p:ph type="dt" sz="half" idx="10"/>
          </p:nvPr>
        </p:nvSpPr>
        <p:spPr/>
        <p:txBody>
          <a:bodyPr/>
          <a:lstStyle/>
          <a:p>
            <a:fld id="{8DD69E99-02B9-184B-9449-616F9552822C}" type="datetimeFigureOut">
              <a:rPr lang="es-MX" smtClean="0"/>
              <a:t>02/02/21</a:t>
            </a:fld>
            <a:endParaRPr lang="es-MX"/>
          </a:p>
        </p:txBody>
      </p:sp>
      <p:sp>
        <p:nvSpPr>
          <p:cNvPr id="8" name="Marcador de pie de página 7">
            <a:extLst>
              <a:ext uri="{FF2B5EF4-FFF2-40B4-BE49-F238E27FC236}">
                <a16:creationId xmlns:a16="http://schemas.microsoft.com/office/drawing/2014/main" id="{B5D2AA2D-2AF1-824E-A054-DC4E262C3B8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32CCBD4-E952-E940-AF19-37DE984E0858}"/>
              </a:ext>
            </a:extLst>
          </p:cNvPr>
          <p:cNvSpPr>
            <a:spLocks noGrp="1"/>
          </p:cNvSpPr>
          <p:nvPr>
            <p:ph type="sldNum" sz="quarter" idx="12"/>
          </p:nvPr>
        </p:nvSpPr>
        <p:spPr/>
        <p:txBody>
          <a:bodyPr/>
          <a:lstStyle/>
          <a:p>
            <a:fld id="{E9EBB907-D5FC-BB48-A341-83EE4D1B7F79}" type="slidenum">
              <a:rPr lang="es-MX" smtClean="0"/>
              <a:t>‹Nº›</a:t>
            </a:fld>
            <a:endParaRPr lang="es-MX"/>
          </a:p>
        </p:txBody>
      </p:sp>
    </p:spTree>
    <p:extLst>
      <p:ext uri="{BB962C8B-B14F-4D97-AF65-F5344CB8AC3E}">
        <p14:creationId xmlns:p14="http://schemas.microsoft.com/office/powerpoint/2010/main" val="2088148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680FC2-FC5D-EB4A-89A2-4C716F600998}"/>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47D2BA78-C255-E240-BE34-478AE9D98B1E}"/>
              </a:ext>
            </a:extLst>
          </p:cNvPr>
          <p:cNvSpPr>
            <a:spLocks noGrp="1"/>
          </p:cNvSpPr>
          <p:nvPr>
            <p:ph type="dt" sz="half" idx="10"/>
          </p:nvPr>
        </p:nvSpPr>
        <p:spPr/>
        <p:txBody>
          <a:bodyPr/>
          <a:lstStyle/>
          <a:p>
            <a:fld id="{8DD69E99-02B9-184B-9449-616F9552822C}" type="datetimeFigureOut">
              <a:rPr lang="es-MX" smtClean="0"/>
              <a:t>02/02/21</a:t>
            </a:fld>
            <a:endParaRPr lang="es-MX"/>
          </a:p>
        </p:txBody>
      </p:sp>
      <p:sp>
        <p:nvSpPr>
          <p:cNvPr id="4" name="Marcador de pie de página 3">
            <a:extLst>
              <a:ext uri="{FF2B5EF4-FFF2-40B4-BE49-F238E27FC236}">
                <a16:creationId xmlns:a16="http://schemas.microsoft.com/office/drawing/2014/main" id="{AA97BF5E-9B87-E541-9036-B71A6BC5B864}"/>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0DEE3822-B9C0-0B41-B742-0B59FC4C1D8B}"/>
              </a:ext>
            </a:extLst>
          </p:cNvPr>
          <p:cNvSpPr>
            <a:spLocks noGrp="1"/>
          </p:cNvSpPr>
          <p:nvPr>
            <p:ph type="sldNum" sz="quarter" idx="12"/>
          </p:nvPr>
        </p:nvSpPr>
        <p:spPr/>
        <p:txBody>
          <a:bodyPr/>
          <a:lstStyle/>
          <a:p>
            <a:fld id="{E9EBB907-D5FC-BB48-A341-83EE4D1B7F79}" type="slidenum">
              <a:rPr lang="es-MX" smtClean="0"/>
              <a:t>‹Nº›</a:t>
            </a:fld>
            <a:endParaRPr lang="es-MX"/>
          </a:p>
        </p:txBody>
      </p:sp>
    </p:spTree>
    <p:extLst>
      <p:ext uri="{BB962C8B-B14F-4D97-AF65-F5344CB8AC3E}">
        <p14:creationId xmlns:p14="http://schemas.microsoft.com/office/powerpoint/2010/main" val="2109702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56317C-E9CE-4E41-A547-FA09B0DEBBDE}"/>
              </a:ext>
            </a:extLst>
          </p:cNvPr>
          <p:cNvSpPr>
            <a:spLocks noGrp="1"/>
          </p:cNvSpPr>
          <p:nvPr>
            <p:ph type="dt" sz="half" idx="10"/>
          </p:nvPr>
        </p:nvSpPr>
        <p:spPr/>
        <p:txBody>
          <a:bodyPr/>
          <a:lstStyle/>
          <a:p>
            <a:fld id="{8DD69E99-02B9-184B-9449-616F9552822C}" type="datetimeFigureOut">
              <a:rPr lang="es-MX" smtClean="0"/>
              <a:t>02/02/21</a:t>
            </a:fld>
            <a:endParaRPr lang="es-MX"/>
          </a:p>
        </p:txBody>
      </p:sp>
      <p:sp>
        <p:nvSpPr>
          <p:cNvPr id="3" name="Marcador de pie de página 2">
            <a:extLst>
              <a:ext uri="{FF2B5EF4-FFF2-40B4-BE49-F238E27FC236}">
                <a16:creationId xmlns:a16="http://schemas.microsoft.com/office/drawing/2014/main" id="{07880786-E7CB-5249-9F30-573E3F7F4F5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072CF10-6400-1843-B55B-5512020CD48F}"/>
              </a:ext>
            </a:extLst>
          </p:cNvPr>
          <p:cNvSpPr>
            <a:spLocks noGrp="1"/>
          </p:cNvSpPr>
          <p:nvPr>
            <p:ph type="sldNum" sz="quarter" idx="12"/>
          </p:nvPr>
        </p:nvSpPr>
        <p:spPr/>
        <p:txBody>
          <a:bodyPr/>
          <a:lstStyle/>
          <a:p>
            <a:fld id="{E9EBB907-D5FC-BB48-A341-83EE4D1B7F79}" type="slidenum">
              <a:rPr lang="es-MX" smtClean="0"/>
              <a:t>‹Nº›</a:t>
            </a:fld>
            <a:endParaRPr lang="es-MX"/>
          </a:p>
        </p:txBody>
      </p:sp>
    </p:spTree>
    <p:extLst>
      <p:ext uri="{BB962C8B-B14F-4D97-AF65-F5344CB8AC3E}">
        <p14:creationId xmlns:p14="http://schemas.microsoft.com/office/powerpoint/2010/main" val="592685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FE335B-47E6-0947-AE54-BC57BB446CAF}"/>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D0ED5AF2-3ABF-534B-8B91-2582D2AE80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988AADFF-660D-8F47-9050-F1E8A957DC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726F4B2B-7ECB-6E42-9552-D386F8AF1894}"/>
              </a:ext>
            </a:extLst>
          </p:cNvPr>
          <p:cNvSpPr>
            <a:spLocks noGrp="1"/>
          </p:cNvSpPr>
          <p:nvPr>
            <p:ph type="dt" sz="half" idx="10"/>
          </p:nvPr>
        </p:nvSpPr>
        <p:spPr/>
        <p:txBody>
          <a:bodyPr/>
          <a:lstStyle/>
          <a:p>
            <a:fld id="{8DD69E99-02B9-184B-9449-616F9552822C}" type="datetimeFigureOut">
              <a:rPr lang="es-MX" smtClean="0"/>
              <a:t>02/02/21</a:t>
            </a:fld>
            <a:endParaRPr lang="es-MX"/>
          </a:p>
        </p:txBody>
      </p:sp>
      <p:sp>
        <p:nvSpPr>
          <p:cNvPr id="6" name="Marcador de pie de página 5">
            <a:extLst>
              <a:ext uri="{FF2B5EF4-FFF2-40B4-BE49-F238E27FC236}">
                <a16:creationId xmlns:a16="http://schemas.microsoft.com/office/drawing/2014/main" id="{04D8D806-A044-A641-86AD-9387AB85211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0576BBA-926A-7B48-A4FA-AC8356F44DCE}"/>
              </a:ext>
            </a:extLst>
          </p:cNvPr>
          <p:cNvSpPr>
            <a:spLocks noGrp="1"/>
          </p:cNvSpPr>
          <p:nvPr>
            <p:ph type="sldNum" sz="quarter" idx="12"/>
          </p:nvPr>
        </p:nvSpPr>
        <p:spPr/>
        <p:txBody>
          <a:bodyPr/>
          <a:lstStyle/>
          <a:p>
            <a:fld id="{E9EBB907-D5FC-BB48-A341-83EE4D1B7F79}" type="slidenum">
              <a:rPr lang="es-MX" smtClean="0"/>
              <a:t>‹Nº›</a:t>
            </a:fld>
            <a:endParaRPr lang="es-MX"/>
          </a:p>
        </p:txBody>
      </p:sp>
    </p:spTree>
    <p:extLst>
      <p:ext uri="{BB962C8B-B14F-4D97-AF65-F5344CB8AC3E}">
        <p14:creationId xmlns:p14="http://schemas.microsoft.com/office/powerpoint/2010/main" val="4127485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E0C762-017E-6C4F-B413-BDD031B2CE4E}"/>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0B9D434C-E408-6841-AE5D-725ECCBCBC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DEE4A6B1-F163-994F-AD88-7200B27380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684BDE59-1612-414E-B710-AD954D420BFA}"/>
              </a:ext>
            </a:extLst>
          </p:cNvPr>
          <p:cNvSpPr>
            <a:spLocks noGrp="1"/>
          </p:cNvSpPr>
          <p:nvPr>
            <p:ph type="dt" sz="half" idx="10"/>
          </p:nvPr>
        </p:nvSpPr>
        <p:spPr/>
        <p:txBody>
          <a:bodyPr/>
          <a:lstStyle/>
          <a:p>
            <a:fld id="{8DD69E99-02B9-184B-9449-616F9552822C}" type="datetimeFigureOut">
              <a:rPr lang="es-MX" smtClean="0"/>
              <a:t>02/02/21</a:t>
            </a:fld>
            <a:endParaRPr lang="es-MX"/>
          </a:p>
        </p:txBody>
      </p:sp>
      <p:sp>
        <p:nvSpPr>
          <p:cNvPr id="6" name="Marcador de pie de página 5">
            <a:extLst>
              <a:ext uri="{FF2B5EF4-FFF2-40B4-BE49-F238E27FC236}">
                <a16:creationId xmlns:a16="http://schemas.microsoft.com/office/drawing/2014/main" id="{A30FADE7-0FAB-AD47-B64E-548E56F688D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B347089-EFE7-5E4D-841D-D3A335C52D04}"/>
              </a:ext>
            </a:extLst>
          </p:cNvPr>
          <p:cNvSpPr>
            <a:spLocks noGrp="1"/>
          </p:cNvSpPr>
          <p:nvPr>
            <p:ph type="sldNum" sz="quarter" idx="12"/>
          </p:nvPr>
        </p:nvSpPr>
        <p:spPr/>
        <p:txBody>
          <a:bodyPr/>
          <a:lstStyle/>
          <a:p>
            <a:fld id="{E9EBB907-D5FC-BB48-A341-83EE4D1B7F79}" type="slidenum">
              <a:rPr lang="es-MX" smtClean="0"/>
              <a:t>‹Nº›</a:t>
            </a:fld>
            <a:endParaRPr lang="es-MX"/>
          </a:p>
        </p:txBody>
      </p:sp>
    </p:spTree>
    <p:extLst>
      <p:ext uri="{BB962C8B-B14F-4D97-AF65-F5344CB8AC3E}">
        <p14:creationId xmlns:p14="http://schemas.microsoft.com/office/powerpoint/2010/main" val="2160446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DFF8331-7DA2-A245-91B9-E602C1B8D2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87ECC307-6E1A-2443-8448-0B73AA8ACC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9607978A-178C-114C-8614-316FB14DD4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D69E99-02B9-184B-9449-616F9552822C}" type="datetimeFigureOut">
              <a:rPr lang="es-MX" smtClean="0"/>
              <a:t>02/02/21</a:t>
            </a:fld>
            <a:endParaRPr lang="es-MX"/>
          </a:p>
        </p:txBody>
      </p:sp>
      <p:sp>
        <p:nvSpPr>
          <p:cNvPr id="5" name="Marcador de pie de página 4">
            <a:extLst>
              <a:ext uri="{FF2B5EF4-FFF2-40B4-BE49-F238E27FC236}">
                <a16:creationId xmlns:a16="http://schemas.microsoft.com/office/drawing/2014/main" id="{14D956E4-93B4-5841-83D6-18DA996403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B95AB679-F491-3C4A-9F04-14C32DA6FD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BB907-D5FC-BB48-A341-83EE4D1B7F79}" type="slidenum">
              <a:rPr lang="es-MX" smtClean="0"/>
              <a:t>‹Nº›</a:t>
            </a:fld>
            <a:endParaRPr lang="es-MX"/>
          </a:p>
        </p:txBody>
      </p:sp>
    </p:spTree>
    <p:extLst>
      <p:ext uri="{BB962C8B-B14F-4D97-AF65-F5344CB8AC3E}">
        <p14:creationId xmlns:p14="http://schemas.microsoft.com/office/powerpoint/2010/main" val="680583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A6F8ABB-6C5D-4349-9E1B-198D1ABFA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4493" y="1333265"/>
            <a:ext cx="4840399" cy="4290450"/>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noFill/>
          <a:ln w="50800" cmpd="sng">
            <a:solidFill>
              <a:schemeClr val="tx1"/>
            </a:solid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3" name="Subtítulo 2">
            <a:extLst>
              <a:ext uri="{FF2B5EF4-FFF2-40B4-BE49-F238E27FC236}">
                <a16:creationId xmlns:a16="http://schemas.microsoft.com/office/drawing/2014/main" id="{2EFCF89B-2B49-704C-A270-28CF1521A502}"/>
              </a:ext>
            </a:extLst>
          </p:cNvPr>
          <p:cNvSpPr>
            <a:spLocks noGrp="1"/>
          </p:cNvSpPr>
          <p:nvPr>
            <p:ph type="subTitle" idx="1"/>
          </p:nvPr>
        </p:nvSpPr>
        <p:spPr>
          <a:xfrm>
            <a:off x="641587" y="2174644"/>
            <a:ext cx="5013661" cy="1951301"/>
          </a:xfrm>
        </p:spPr>
        <p:txBody>
          <a:bodyPr anchor="b">
            <a:noAutofit/>
          </a:bodyPr>
          <a:lstStyle/>
          <a:p>
            <a:pPr algn="l"/>
            <a:r>
              <a:rPr lang="es-MX" sz="4800" dirty="0"/>
              <a:t>Programa de Protección Respiratoria</a:t>
            </a:r>
          </a:p>
        </p:txBody>
      </p:sp>
      <p:grpSp>
        <p:nvGrpSpPr>
          <p:cNvPr id="14" name="Group 13">
            <a:extLst>
              <a:ext uri="{FF2B5EF4-FFF2-40B4-BE49-F238E27FC236}">
                <a16:creationId xmlns:a16="http://schemas.microsoft.com/office/drawing/2014/main" id="{5CA4BCD1-F813-4A68-8727-7A3DE67AC5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31480" y="1075612"/>
            <a:ext cx="1128382" cy="847206"/>
            <a:chOff x="7393391" y="1075612"/>
            <a:chExt cx="1128382" cy="847206"/>
          </a:xfrm>
        </p:grpSpPr>
        <p:sp>
          <p:nvSpPr>
            <p:cNvPr id="15" name="Freeform 5">
              <a:extLst>
                <a:ext uri="{FF2B5EF4-FFF2-40B4-BE49-F238E27FC236}">
                  <a16:creationId xmlns:a16="http://schemas.microsoft.com/office/drawing/2014/main" id="{A152F29E-C625-4313-96BF-5675B357C0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393391" y="1327438"/>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6" name="Freeform 5">
              <a:extLst>
                <a:ext uri="{FF2B5EF4-FFF2-40B4-BE49-F238E27FC236}">
                  <a16:creationId xmlns:a16="http://schemas.microsoft.com/office/drawing/2014/main" id="{C2A5CB78-6497-4151-83B6-568BD27EC5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71281" y="1075612"/>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pic>
        <p:nvPicPr>
          <p:cNvPr id="5" name="Imagen 4">
            <a:extLst>
              <a:ext uri="{FF2B5EF4-FFF2-40B4-BE49-F238E27FC236}">
                <a16:creationId xmlns:a16="http://schemas.microsoft.com/office/drawing/2014/main" id="{868EBC8F-92B0-E541-B174-0FC349E009B5}"/>
              </a:ext>
            </a:extLst>
          </p:cNvPr>
          <p:cNvPicPr>
            <a:picLocks noChangeAspect="1"/>
          </p:cNvPicPr>
          <p:nvPr/>
        </p:nvPicPr>
        <p:blipFill>
          <a:blip r:embed="rId2"/>
          <a:stretch>
            <a:fillRect/>
          </a:stretch>
        </p:blipFill>
        <p:spPr>
          <a:xfrm>
            <a:off x="7062982" y="2633044"/>
            <a:ext cx="2963421" cy="1690893"/>
          </a:xfrm>
          <a:prstGeom prst="rect">
            <a:avLst/>
          </a:prstGeom>
        </p:spPr>
      </p:pic>
    </p:spTree>
    <p:extLst>
      <p:ext uri="{BB962C8B-B14F-4D97-AF65-F5344CB8AC3E}">
        <p14:creationId xmlns:p14="http://schemas.microsoft.com/office/powerpoint/2010/main" val="897648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1CD347-9830-8448-B482-B70B5AB718AB}"/>
              </a:ext>
            </a:extLst>
          </p:cNvPr>
          <p:cNvSpPr>
            <a:spLocks noGrp="1"/>
          </p:cNvSpPr>
          <p:nvPr>
            <p:ph type="title"/>
          </p:nvPr>
        </p:nvSpPr>
        <p:spPr/>
        <p:txBody>
          <a:bodyPr>
            <a:normAutofit/>
          </a:bodyPr>
          <a:lstStyle/>
          <a:p>
            <a:r>
              <a:rPr lang="es-MX" sz="4000" b="1" dirty="0"/>
              <a:t>Tabla A de factores de protección asignada OSHA</a:t>
            </a:r>
          </a:p>
        </p:txBody>
      </p:sp>
      <p:pic>
        <p:nvPicPr>
          <p:cNvPr id="5" name="Imagen 4">
            <a:extLst>
              <a:ext uri="{FF2B5EF4-FFF2-40B4-BE49-F238E27FC236}">
                <a16:creationId xmlns:a16="http://schemas.microsoft.com/office/drawing/2014/main" id="{7157626B-4179-4C4B-A87E-859813DC2067}"/>
              </a:ext>
            </a:extLst>
          </p:cNvPr>
          <p:cNvPicPr>
            <a:picLocks noChangeAspect="1"/>
          </p:cNvPicPr>
          <p:nvPr/>
        </p:nvPicPr>
        <p:blipFill>
          <a:blip r:embed="rId2"/>
          <a:stretch>
            <a:fillRect/>
          </a:stretch>
        </p:blipFill>
        <p:spPr>
          <a:xfrm>
            <a:off x="2305745" y="1841345"/>
            <a:ext cx="7314243" cy="4651530"/>
          </a:xfrm>
          <a:prstGeom prst="rect">
            <a:avLst/>
          </a:prstGeom>
        </p:spPr>
      </p:pic>
    </p:spTree>
    <p:extLst>
      <p:ext uri="{BB962C8B-B14F-4D97-AF65-F5344CB8AC3E}">
        <p14:creationId xmlns:p14="http://schemas.microsoft.com/office/powerpoint/2010/main" val="4169072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2BC011A-C5A5-514A-AF46-0A286B796821}"/>
              </a:ext>
            </a:extLst>
          </p:cNvPr>
          <p:cNvSpPr>
            <a:spLocks noGrp="1"/>
          </p:cNvSpPr>
          <p:nvPr>
            <p:ph type="title"/>
          </p:nvPr>
        </p:nvSpPr>
        <p:spPr>
          <a:xfrm>
            <a:off x="562613" y="190270"/>
            <a:ext cx="4560584" cy="1844800"/>
          </a:xfrm>
        </p:spPr>
        <p:txBody>
          <a:bodyPr anchor="ctr">
            <a:noAutofit/>
          </a:bodyPr>
          <a:lstStyle/>
          <a:p>
            <a:pPr algn="just"/>
            <a:r>
              <a:rPr lang="es-MX" sz="2000" b="1" dirty="0"/>
              <a:t>5.- Un programa de capacitación para el empleado que cubra el reconocimiento de peligros, losdaños asociados a los peligros respiratorios y el uso y cuidado de equipo de protección respiratoria.</a:t>
            </a:r>
          </a:p>
        </p:txBody>
      </p:sp>
      <p:grpSp>
        <p:nvGrpSpPr>
          <p:cNvPr id="73" name="Group 7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74" name="Rectangle 7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5685F235-9F5A-8B4B-818C-826495E34D25}"/>
              </a:ext>
            </a:extLst>
          </p:cNvPr>
          <p:cNvSpPr>
            <a:spLocks noGrp="1"/>
          </p:cNvSpPr>
          <p:nvPr>
            <p:ph idx="1"/>
          </p:nvPr>
        </p:nvSpPr>
        <p:spPr>
          <a:xfrm>
            <a:off x="590719" y="2330505"/>
            <a:ext cx="4559425" cy="3979585"/>
          </a:xfrm>
        </p:spPr>
        <p:txBody>
          <a:bodyPr anchor="ctr">
            <a:normAutofit/>
          </a:bodyPr>
          <a:lstStyle/>
          <a:p>
            <a:pPr marL="0" indent="0" algn="just">
              <a:buNone/>
            </a:pPr>
            <a:r>
              <a:rPr lang="es-MX" sz="2000" dirty="0"/>
              <a:t>Para el uso adecuado de cualquier dispositivo de protección respiratoria, es esencial que el usuario esté adecuadamente capacitado en selección, uso y mantenimiento. Ambos, supervisores y trabajadores deberán estar así mismo entrenados por personas competentes</a:t>
            </a:r>
          </a:p>
        </p:txBody>
      </p:sp>
      <p:sp>
        <p:nvSpPr>
          <p:cNvPr id="79" name="Rectangle 7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Protección Respiratoria – CHARLAS DE SEGURIDAD">
            <a:extLst>
              <a:ext uri="{FF2B5EF4-FFF2-40B4-BE49-F238E27FC236}">
                <a16:creationId xmlns:a16="http://schemas.microsoft.com/office/drawing/2014/main" id="{0A0B8F93-4D8E-8241-B619-3A9178CEDE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800"/>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68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Desarme, mantenimiento y armado de nuestra mascarilla AP DP-1601 y AP  DP-1602 cara completa. - YouTube">
            <a:extLst>
              <a:ext uri="{FF2B5EF4-FFF2-40B4-BE49-F238E27FC236}">
                <a16:creationId xmlns:a16="http://schemas.microsoft.com/office/drawing/2014/main" id="{04E2E625-3EF3-3343-97AE-C8C80CFD614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148"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ítulo 1">
            <a:extLst>
              <a:ext uri="{FF2B5EF4-FFF2-40B4-BE49-F238E27FC236}">
                <a16:creationId xmlns:a16="http://schemas.microsoft.com/office/drawing/2014/main" id="{33CB17A8-D3B5-D948-A6DB-F459B09679BC}"/>
              </a:ext>
            </a:extLst>
          </p:cNvPr>
          <p:cNvSpPr>
            <a:spLocks noGrp="1"/>
          </p:cNvSpPr>
          <p:nvPr>
            <p:ph type="title"/>
          </p:nvPr>
        </p:nvSpPr>
        <p:spPr>
          <a:xfrm>
            <a:off x="709448" y="1913950"/>
            <a:ext cx="4204137" cy="1342754"/>
          </a:xfrm>
        </p:spPr>
        <p:txBody>
          <a:bodyPr>
            <a:normAutofit/>
          </a:bodyPr>
          <a:lstStyle/>
          <a:p>
            <a:pPr algn="ctr"/>
            <a:r>
              <a:rPr lang="es-MX" sz="2500" b="1" dirty="0"/>
              <a:t>6.-Inspección, mantenimiento y reparación de equipo de protección respiratoria</a:t>
            </a:r>
          </a:p>
        </p:txBody>
      </p:sp>
      <p:cxnSp>
        <p:nvCxnSpPr>
          <p:cNvPr id="73" name="Straight Connector 72">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912585F7-B980-FA42-9762-95D1D804099C}"/>
              </a:ext>
            </a:extLst>
          </p:cNvPr>
          <p:cNvSpPr>
            <a:spLocks noGrp="1"/>
          </p:cNvSpPr>
          <p:nvPr>
            <p:ph idx="1"/>
          </p:nvPr>
        </p:nvSpPr>
        <p:spPr>
          <a:xfrm>
            <a:off x="525516" y="3417573"/>
            <a:ext cx="4593021" cy="2619839"/>
          </a:xfrm>
        </p:spPr>
        <p:txBody>
          <a:bodyPr anchor="ctr">
            <a:normAutofit/>
          </a:bodyPr>
          <a:lstStyle/>
          <a:p>
            <a:pPr marL="0" indent="0" algn="just">
              <a:buNone/>
            </a:pPr>
            <a:r>
              <a:rPr lang="es-MX" sz="1800" dirty="0"/>
              <a:t>Una adecuada inspección, mantenimiento y reparación de equipo de protección respiratoria son obligatorios para asegurar el éxito de cualquier programa de protección respiratoria. El objetivo es mantener el equipo en condiciones tales que proporcione la misma efectividad que tuvo cuando se fabricó por primera vez</a:t>
            </a:r>
          </a:p>
        </p:txBody>
      </p:sp>
    </p:spTree>
    <p:extLst>
      <p:ext uri="{BB962C8B-B14F-4D97-AF65-F5344CB8AC3E}">
        <p14:creationId xmlns:p14="http://schemas.microsoft.com/office/powerpoint/2010/main" val="2922969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18150A7-8AE3-6A4A-8E7E-85AEF5BAD717}"/>
              </a:ext>
            </a:extLst>
          </p:cNvPr>
          <p:cNvSpPr>
            <a:spLocks noGrp="1"/>
          </p:cNvSpPr>
          <p:nvPr>
            <p:ph type="title"/>
          </p:nvPr>
        </p:nvSpPr>
        <p:spPr>
          <a:xfrm>
            <a:off x="965199" y="851517"/>
            <a:ext cx="5130795" cy="1461778"/>
          </a:xfrm>
        </p:spPr>
        <p:txBody>
          <a:bodyPr>
            <a:normAutofit/>
          </a:bodyPr>
          <a:lstStyle/>
          <a:p>
            <a:pPr algn="just"/>
            <a:r>
              <a:rPr lang="es-MX" sz="4000" b="1" dirty="0"/>
              <a:t>7.- Evaluación médica de los empleados</a:t>
            </a:r>
          </a:p>
        </p:txBody>
      </p:sp>
      <p:sp>
        <p:nvSpPr>
          <p:cNvPr id="3" name="Marcador de contenido 2">
            <a:extLst>
              <a:ext uri="{FF2B5EF4-FFF2-40B4-BE49-F238E27FC236}">
                <a16:creationId xmlns:a16="http://schemas.microsoft.com/office/drawing/2014/main" id="{72F6BBA1-D5D0-C24D-AF57-A807559B614C}"/>
              </a:ext>
            </a:extLst>
          </p:cNvPr>
          <p:cNvSpPr>
            <a:spLocks noGrp="1"/>
          </p:cNvSpPr>
          <p:nvPr>
            <p:ph idx="1"/>
          </p:nvPr>
        </p:nvSpPr>
        <p:spPr>
          <a:xfrm>
            <a:off x="965200" y="2470248"/>
            <a:ext cx="4048344" cy="3536236"/>
          </a:xfrm>
        </p:spPr>
        <p:txBody>
          <a:bodyPr>
            <a:normAutofit/>
          </a:bodyPr>
          <a:lstStyle/>
          <a:p>
            <a:pPr marL="0" indent="0" algn="just">
              <a:buNone/>
            </a:pPr>
            <a:r>
              <a:rPr lang="es-MX" sz="2000" dirty="0"/>
              <a:t>De acuerdo con OSHA, al utilizar un respirador, se puede colocar una barrera fisiológica en los empleados la cual varía con el tipo de respirador usado, las condiciones del lugar de trabajo y del trabajo a realizar en donde el respirador se utilice y el estado médico del empleado. Los patrones deberán determinar la habilidad del empleado para usar el respirador.</a:t>
            </a:r>
          </a:p>
        </p:txBody>
      </p:sp>
      <p:pic>
        <p:nvPicPr>
          <p:cNvPr id="7170" name="Picture 2" descr="evaluacion-medica-deportistaWEB | Linea Vital">
            <a:extLst>
              <a:ext uri="{FF2B5EF4-FFF2-40B4-BE49-F238E27FC236}">
                <a16:creationId xmlns:a16="http://schemas.microsoft.com/office/drawing/2014/main" id="{4A645DE4-1402-524B-B42C-8890F6C1E0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950" r="21161" b="-2"/>
          <a:stretch/>
        </p:blipFill>
        <p:spPr bwMode="auto">
          <a:xfrm>
            <a:off x="5510369" y="851517"/>
            <a:ext cx="6184807" cy="5154967"/>
          </a:xfrm>
          <a:custGeom>
            <a:avLst/>
            <a:gdLst/>
            <a:ahLst/>
            <a:cxnLst/>
            <a:rect l="l" t="t" r="r" b="b"/>
            <a:pathLst>
              <a:path w="5846002" h="4872577">
                <a:moveTo>
                  <a:pt x="343285" y="2953992"/>
                </a:moveTo>
                <a:cubicBezTo>
                  <a:pt x="343285" y="2953992"/>
                  <a:pt x="343285" y="2953992"/>
                  <a:pt x="849063" y="2953992"/>
                </a:cubicBezTo>
                <a:cubicBezTo>
                  <a:pt x="880743" y="2953992"/>
                  <a:pt x="911330" y="2971406"/>
                  <a:pt x="926624" y="2999703"/>
                </a:cubicBezTo>
                <a:cubicBezTo>
                  <a:pt x="926624" y="2999703"/>
                  <a:pt x="926624" y="2999703"/>
                  <a:pt x="1180059" y="3436136"/>
                </a:cubicBezTo>
                <a:cubicBezTo>
                  <a:pt x="1196445" y="3463345"/>
                  <a:pt x="1196445" y="3498172"/>
                  <a:pt x="1180059" y="3525382"/>
                </a:cubicBezTo>
                <a:cubicBezTo>
                  <a:pt x="1180059" y="3525382"/>
                  <a:pt x="1180059" y="3525382"/>
                  <a:pt x="926624" y="3961814"/>
                </a:cubicBezTo>
                <a:cubicBezTo>
                  <a:pt x="911330" y="3990111"/>
                  <a:pt x="880743" y="4007525"/>
                  <a:pt x="849063" y="4007525"/>
                </a:cubicBezTo>
                <a:cubicBezTo>
                  <a:pt x="849063" y="4007525"/>
                  <a:pt x="849063" y="4007525"/>
                  <a:pt x="343285" y="4007525"/>
                </a:cubicBezTo>
                <a:cubicBezTo>
                  <a:pt x="310513" y="4007525"/>
                  <a:pt x="281019" y="3990111"/>
                  <a:pt x="264633" y="3961814"/>
                </a:cubicBezTo>
                <a:cubicBezTo>
                  <a:pt x="264633" y="3961814"/>
                  <a:pt x="264633" y="3961814"/>
                  <a:pt x="12290" y="3525382"/>
                </a:cubicBezTo>
                <a:cubicBezTo>
                  <a:pt x="-4096" y="3498172"/>
                  <a:pt x="-4096" y="3463345"/>
                  <a:pt x="12290" y="3436136"/>
                </a:cubicBezTo>
                <a:cubicBezTo>
                  <a:pt x="12290" y="3436136"/>
                  <a:pt x="12290" y="3436136"/>
                  <a:pt x="264633" y="2999703"/>
                </a:cubicBezTo>
                <a:cubicBezTo>
                  <a:pt x="281019" y="2971406"/>
                  <a:pt x="310513" y="2953992"/>
                  <a:pt x="343285" y="2953992"/>
                </a:cubicBezTo>
                <a:close/>
                <a:moveTo>
                  <a:pt x="2353334" y="538808"/>
                </a:moveTo>
                <a:cubicBezTo>
                  <a:pt x="2353334" y="538808"/>
                  <a:pt x="2353334" y="538808"/>
                  <a:pt x="2613403" y="538808"/>
                </a:cubicBezTo>
                <a:lnTo>
                  <a:pt x="2643742" y="538808"/>
                </a:lnTo>
                <a:lnTo>
                  <a:pt x="2672692" y="588661"/>
                </a:lnTo>
                <a:cubicBezTo>
                  <a:pt x="2713002" y="658078"/>
                  <a:pt x="2759909" y="738855"/>
                  <a:pt x="2814491" y="832849"/>
                </a:cubicBezTo>
                <a:cubicBezTo>
                  <a:pt x="2839586" y="874521"/>
                  <a:pt x="2839586" y="927860"/>
                  <a:pt x="2814491" y="969531"/>
                </a:cubicBezTo>
                <a:cubicBezTo>
                  <a:pt x="2814491" y="969531"/>
                  <a:pt x="2814491" y="969531"/>
                  <a:pt x="2426350" y="1637936"/>
                </a:cubicBezTo>
                <a:cubicBezTo>
                  <a:pt x="2402927" y="1681274"/>
                  <a:pt x="2356083" y="1707943"/>
                  <a:pt x="2307565" y="1707943"/>
                </a:cubicBezTo>
                <a:cubicBezTo>
                  <a:pt x="2307565" y="1707943"/>
                  <a:pt x="2307565" y="1707943"/>
                  <a:pt x="1532956" y="1707943"/>
                </a:cubicBezTo>
                <a:cubicBezTo>
                  <a:pt x="1520409" y="1707943"/>
                  <a:pt x="1508175" y="1706276"/>
                  <a:pt x="1496490" y="1703099"/>
                </a:cubicBezTo>
                <a:lnTo>
                  <a:pt x="1471408" y="1692583"/>
                </a:lnTo>
                <a:lnTo>
                  <a:pt x="1486736" y="1666073"/>
                </a:lnTo>
                <a:cubicBezTo>
                  <a:pt x="1625328" y="1426376"/>
                  <a:pt x="1802725" y="1119564"/>
                  <a:pt x="2029793" y="726844"/>
                </a:cubicBezTo>
                <a:cubicBezTo>
                  <a:pt x="2097197" y="610441"/>
                  <a:pt x="2218525" y="538808"/>
                  <a:pt x="2353334" y="538808"/>
                </a:cubicBezTo>
                <a:close/>
                <a:moveTo>
                  <a:pt x="1487085" y="0"/>
                </a:moveTo>
                <a:cubicBezTo>
                  <a:pt x="1487085" y="0"/>
                  <a:pt x="1487085" y="0"/>
                  <a:pt x="2360840" y="0"/>
                </a:cubicBezTo>
                <a:cubicBezTo>
                  <a:pt x="2415568" y="0"/>
                  <a:pt x="2468407" y="30084"/>
                  <a:pt x="2494828" y="78969"/>
                </a:cubicBezTo>
                <a:cubicBezTo>
                  <a:pt x="2494828" y="78969"/>
                  <a:pt x="2494828" y="78969"/>
                  <a:pt x="2729665" y="483373"/>
                </a:cubicBezTo>
                <a:lnTo>
                  <a:pt x="2756194" y="529058"/>
                </a:lnTo>
                <a:lnTo>
                  <a:pt x="2735320" y="529058"/>
                </a:lnTo>
                <a:lnTo>
                  <a:pt x="2636659" y="529058"/>
                </a:lnTo>
                <a:lnTo>
                  <a:pt x="2593799" y="455250"/>
                </a:lnTo>
                <a:cubicBezTo>
                  <a:pt x="2430052" y="173267"/>
                  <a:pt x="2430052" y="173267"/>
                  <a:pt x="2430052" y="173267"/>
                </a:cubicBezTo>
                <a:cubicBezTo>
                  <a:pt x="2406629" y="129929"/>
                  <a:pt x="2359785" y="103259"/>
                  <a:pt x="2311267" y="103259"/>
                </a:cubicBezTo>
                <a:cubicBezTo>
                  <a:pt x="1536658" y="103259"/>
                  <a:pt x="1536658" y="103259"/>
                  <a:pt x="1536658" y="103259"/>
                </a:cubicBezTo>
                <a:cubicBezTo>
                  <a:pt x="1486468" y="103259"/>
                  <a:pt x="1441296" y="129929"/>
                  <a:pt x="1416201" y="173267"/>
                </a:cubicBezTo>
                <a:cubicBezTo>
                  <a:pt x="1029733" y="841671"/>
                  <a:pt x="1029733" y="841671"/>
                  <a:pt x="1029733" y="841671"/>
                </a:cubicBezTo>
                <a:cubicBezTo>
                  <a:pt x="1004637" y="883343"/>
                  <a:pt x="1004637" y="936682"/>
                  <a:pt x="1029733" y="978353"/>
                </a:cubicBezTo>
                <a:cubicBezTo>
                  <a:pt x="1416201" y="1646758"/>
                  <a:pt x="1416201" y="1646758"/>
                  <a:pt x="1416201" y="1646758"/>
                </a:cubicBezTo>
                <a:cubicBezTo>
                  <a:pt x="1428749" y="1668427"/>
                  <a:pt x="1446315" y="1685929"/>
                  <a:pt x="1467019" y="1698013"/>
                </a:cubicBezTo>
                <a:lnTo>
                  <a:pt x="1472899" y="1700478"/>
                </a:lnTo>
                <a:lnTo>
                  <a:pt x="1441377" y="1754996"/>
                </a:lnTo>
                <a:lnTo>
                  <a:pt x="1417933" y="1795543"/>
                </a:lnTo>
                <a:lnTo>
                  <a:pt x="1442249" y="1805738"/>
                </a:lnTo>
                <a:cubicBezTo>
                  <a:pt x="1455430" y="1809322"/>
                  <a:pt x="1469230" y="1811202"/>
                  <a:pt x="1483383" y="1811202"/>
                </a:cubicBezTo>
                <a:cubicBezTo>
                  <a:pt x="2357138" y="1811202"/>
                  <a:pt x="2357138" y="1811202"/>
                  <a:pt x="2357138" y="1811202"/>
                </a:cubicBezTo>
                <a:cubicBezTo>
                  <a:pt x="2411866" y="1811202"/>
                  <a:pt x="2464705" y="1781120"/>
                  <a:pt x="2491126" y="1732235"/>
                </a:cubicBezTo>
                <a:cubicBezTo>
                  <a:pt x="2928947" y="978278"/>
                  <a:pt x="2928947" y="978278"/>
                  <a:pt x="2928947" y="978278"/>
                </a:cubicBezTo>
                <a:cubicBezTo>
                  <a:pt x="2957254" y="931274"/>
                  <a:pt x="2957254" y="871108"/>
                  <a:pt x="2928947" y="824102"/>
                </a:cubicBezTo>
                <a:cubicBezTo>
                  <a:pt x="2874220" y="729858"/>
                  <a:pt x="2826333" y="647394"/>
                  <a:pt x="2784432" y="575238"/>
                </a:cubicBezTo>
                <a:lnTo>
                  <a:pt x="2763277" y="538808"/>
                </a:lnTo>
                <a:lnTo>
                  <a:pt x="2861280" y="538808"/>
                </a:lnTo>
                <a:cubicBezTo>
                  <a:pt x="3166048" y="538808"/>
                  <a:pt x="3653676" y="538808"/>
                  <a:pt x="4433881" y="538808"/>
                </a:cubicBezTo>
                <a:cubicBezTo>
                  <a:pt x="4564197" y="538808"/>
                  <a:pt x="4690018" y="610441"/>
                  <a:pt x="4752929" y="726844"/>
                </a:cubicBezTo>
                <a:cubicBezTo>
                  <a:pt x="4752929" y="726844"/>
                  <a:pt x="4752929" y="726844"/>
                  <a:pt x="5795449" y="2522134"/>
                </a:cubicBezTo>
                <a:cubicBezTo>
                  <a:pt x="5862854" y="2634060"/>
                  <a:pt x="5862854" y="2777325"/>
                  <a:pt x="5795449" y="2889251"/>
                </a:cubicBezTo>
                <a:cubicBezTo>
                  <a:pt x="5795449" y="2889251"/>
                  <a:pt x="5795449" y="2889251"/>
                  <a:pt x="4752929" y="4684542"/>
                </a:cubicBezTo>
                <a:cubicBezTo>
                  <a:pt x="4690018" y="4800945"/>
                  <a:pt x="4564197" y="4872577"/>
                  <a:pt x="4433881" y="4872577"/>
                </a:cubicBezTo>
                <a:cubicBezTo>
                  <a:pt x="4433881" y="4872577"/>
                  <a:pt x="4433881" y="4872577"/>
                  <a:pt x="2353334" y="4872577"/>
                </a:cubicBezTo>
                <a:cubicBezTo>
                  <a:pt x="2218525" y="4872577"/>
                  <a:pt x="2097197" y="4800945"/>
                  <a:pt x="2029793" y="4684542"/>
                </a:cubicBezTo>
                <a:cubicBezTo>
                  <a:pt x="2029793" y="4684542"/>
                  <a:pt x="2029793" y="4684542"/>
                  <a:pt x="991766" y="2889251"/>
                </a:cubicBezTo>
                <a:cubicBezTo>
                  <a:pt x="924361" y="2777325"/>
                  <a:pt x="924361" y="2634060"/>
                  <a:pt x="991766" y="2522134"/>
                </a:cubicBezTo>
                <a:cubicBezTo>
                  <a:pt x="991766" y="2522134"/>
                  <a:pt x="991766" y="2522134"/>
                  <a:pt x="1377193" y="1855530"/>
                </a:cubicBezTo>
                <a:lnTo>
                  <a:pt x="1409676" y="1799352"/>
                </a:lnTo>
                <a:lnTo>
                  <a:pt x="1408533" y="1798873"/>
                </a:lnTo>
                <a:cubicBezTo>
                  <a:pt x="1385179" y="1785241"/>
                  <a:pt x="1365364" y="1765500"/>
                  <a:pt x="1351210" y="1741057"/>
                </a:cubicBezTo>
                <a:cubicBezTo>
                  <a:pt x="1351210" y="1741057"/>
                  <a:pt x="1351210" y="1741057"/>
                  <a:pt x="915276" y="987100"/>
                </a:cubicBezTo>
                <a:cubicBezTo>
                  <a:pt x="886968" y="940096"/>
                  <a:pt x="886968" y="879930"/>
                  <a:pt x="915276" y="832924"/>
                </a:cubicBezTo>
                <a:cubicBezTo>
                  <a:pt x="915276" y="832924"/>
                  <a:pt x="915276" y="832924"/>
                  <a:pt x="1351210" y="78969"/>
                </a:cubicBezTo>
                <a:cubicBezTo>
                  <a:pt x="1379517" y="30084"/>
                  <a:pt x="1430471" y="0"/>
                  <a:pt x="1487085"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507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Noteworthy 2018 OSHA Litigation">
            <a:extLst>
              <a:ext uri="{FF2B5EF4-FFF2-40B4-BE49-F238E27FC236}">
                <a16:creationId xmlns:a16="http://schemas.microsoft.com/office/drawing/2014/main" id="{E0C2C090-46FB-E84A-BC77-51ECA88FA158}"/>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2346" r="5166" b="3"/>
          <a:stretch/>
        </p:blipFill>
        <p:spPr bwMode="auto">
          <a:xfrm>
            <a:off x="5797848"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Marcador de contenido 2">
            <a:extLst>
              <a:ext uri="{FF2B5EF4-FFF2-40B4-BE49-F238E27FC236}">
                <a16:creationId xmlns:a16="http://schemas.microsoft.com/office/drawing/2014/main" id="{9308BBC9-2DEF-6C45-A531-60ECAAD8A5C6}"/>
              </a:ext>
            </a:extLst>
          </p:cNvPr>
          <p:cNvSpPr>
            <a:spLocks noGrp="1"/>
          </p:cNvSpPr>
          <p:nvPr>
            <p:ph idx="1"/>
          </p:nvPr>
        </p:nvSpPr>
        <p:spPr>
          <a:xfrm>
            <a:off x="754893" y="1157327"/>
            <a:ext cx="4706803" cy="3788830"/>
          </a:xfrm>
        </p:spPr>
        <p:txBody>
          <a:bodyPr anchor="ctr">
            <a:normAutofit/>
          </a:bodyPr>
          <a:lstStyle/>
          <a:p>
            <a:pPr marL="0" indent="0">
              <a:buNone/>
            </a:pPr>
            <a:r>
              <a:rPr lang="es-MX" b="1" dirty="0">
                <a:solidFill>
                  <a:srgbClr val="000000"/>
                </a:solidFill>
              </a:rPr>
              <a:t>Importante:</a:t>
            </a:r>
          </a:p>
          <a:p>
            <a:pPr marL="0" indent="0" algn="just">
              <a:buNone/>
            </a:pPr>
            <a:r>
              <a:rPr lang="es-MX" sz="2000" dirty="0">
                <a:solidFill>
                  <a:srgbClr val="000000"/>
                </a:solidFill>
              </a:rPr>
              <a:t>Este documento pretende ayudar a los empleados a entender los requerimientos de protección respiratoria de OSHA y estándares gubernamentales de NIOSH y no pretende ser la única guía que cumpla con 29 CFR Parte 1920.134 (OSHA) y 42 CFR Parte84 (NIOSH). </a:t>
            </a:r>
          </a:p>
          <a:p>
            <a:pPr marL="0" indent="0">
              <a:buNone/>
            </a:pPr>
            <a:r>
              <a:rPr lang="es-MX" sz="2000" dirty="0">
                <a:solidFill>
                  <a:srgbClr val="000000"/>
                </a:solidFill>
              </a:rPr>
              <a:t>Estos documentos se encuentran totalmente en Internet en:</a:t>
            </a:r>
          </a:p>
          <a:p>
            <a:pPr marL="0" indent="0">
              <a:buNone/>
            </a:pPr>
            <a:r>
              <a:rPr lang="es-MX" sz="2000" dirty="0">
                <a:solidFill>
                  <a:srgbClr val="000000"/>
                </a:solidFill>
              </a:rPr>
              <a:t> www.osha.gov www.cdc.gov/niosh/part84</a:t>
            </a:r>
          </a:p>
        </p:txBody>
      </p:sp>
    </p:spTree>
    <p:extLst>
      <p:ext uri="{BB962C8B-B14F-4D97-AF65-F5344CB8AC3E}">
        <p14:creationId xmlns:p14="http://schemas.microsoft.com/office/powerpoint/2010/main" val="123662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49C786-387A-3144-8744-BCBDFC99B239}"/>
              </a:ext>
            </a:extLst>
          </p:cNvPr>
          <p:cNvSpPr>
            <a:spLocks noGrp="1"/>
          </p:cNvSpPr>
          <p:nvPr>
            <p:ph type="title"/>
          </p:nvPr>
        </p:nvSpPr>
        <p:spPr/>
        <p:txBody>
          <a:bodyPr/>
          <a:lstStyle/>
          <a:p>
            <a:r>
              <a:rPr lang="es-MX" dirty="0"/>
              <a:t>Objetivo: </a:t>
            </a:r>
          </a:p>
        </p:txBody>
      </p:sp>
      <p:sp>
        <p:nvSpPr>
          <p:cNvPr id="3" name="Marcador de contenido 2">
            <a:extLst>
              <a:ext uri="{FF2B5EF4-FFF2-40B4-BE49-F238E27FC236}">
                <a16:creationId xmlns:a16="http://schemas.microsoft.com/office/drawing/2014/main" id="{F7F0254F-1AA3-9E4E-9EF4-5E59BA18C93F}"/>
              </a:ext>
            </a:extLst>
          </p:cNvPr>
          <p:cNvSpPr>
            <a:spLocks noGrp="1"/>
          </p:cNvSpPr>
          <p:nvPr>
            <p:ph idx="1"/>
          </p:nvPr>
        </p:nvSpPr>
        <p:spPr>
          <a:xfrm>
            <a:off x="838200" y="1690688"/>
            <a:ext cx="10515600" cy="3607822"/>
          </a:xfrm>
        </p:spPr>
        <p:txBody>
          <a:bodyPr>
            <a:normAutofit/>
          </a:bodyPr>
          <a:lstStyle/>
          <a:p>
            <a:pPr marL="0" indent="0" algn="just">
              <a:buNone/>
            </a:pPr>
            <a:r>
              <a:rPr lang="es-MX" dirty="0"/>
              <a:t>La meta fundamental de los programas de protección respiratoria es controlar enfermedades causadas por respirar aire contaminado con polvos, nieblas, gases nocivos, brumas, gases, humos, sprays, y/o vapores.</a:t>
            </a:r>
          </a:p>
        </p:txBody>
      </p:sp>
    </p:spTree>
    <p:extLst>
      <p:ext uri="{BB962C8B-B14F-4D97-AF65-F5344CB8AC3E}">
        <p14:creationId xmlns:p14="http://schemas.microsoft.com/office/powerpoint/2010/main" val="307579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4CD962E-4404-E34C-BCE8-AA3DEF1B07DA}"/>
              </a:ext>
            </a:extLst>
          </p:cNvPr>
          <p:cNvSpPr>
            <a:spLocks noGrp="1"/>
          </p:cNvSpPr>
          <p:nvPr>
            <p:ph type="title"/>
          </p:nvPr>
        </p:nvSpPr>
        <p:spPr>
          <a:xfrm>
            <a:off x="965199" y="851517"/>
            <a:ext cx="5130795" cy="1461778"/>
          </a:xfrm>
        </p:spPr>
        <p:txBody>
          <a:bodyPr>
            <a:normAutofit/>
          </a:bodyPr>
          <a:lstStyle/>
          <a:p>
            <a:r>
              <a:rPr lang="es-MX" sz="4000" b="1" dirty="0"/>
              <a:t>Los 7 Elementos Clave</a:t>
            </a:r>
          </a:p>
        </p:txBody>
      </p:sp>
      <p:sp>
        <p:nvSpPr>
          <p:cNvPr id="3" name="Marcador de contenido 2">
            <a:extLst>
              <a:ext uri="{FF2B5EF4-FFF2-40B4-BE49-F238E27FC236}">
                <a16:creationId xmlns:a16="http://schemas.microsoft.com/office/drawing/2014/main" id="{201FEAE8-0334-D140-9279-1B3228CFD74F}"/>
              </a:ext>
            </a:extLst>
          </p:cNvPr>
          <p:cNvSpPr>
            <a:spLocks noGrp="1"/>
          </p:cNvSpPr>
          <p:nvPr>
            <p:ph idx="1"/>
          </p:nvPr>
        </p:nvSpPr>
        <p:spPr>
          <a:xfrm>
            <a:off x="965200" y="2470248"/>
            <a:ext cx="4048344" cy="3536236"/>
          </a:xfrm>
        </p:spPr>
        <p:txBody>
          <a:bodyPr>
            <a:normAutofit/>
          </a:bodyPr>
          <a:lstStyle/>
          <a:p>
            <a:pPr marL="0" indent="0" algn="just">
              <a:buNone/>
            </a:pPr>
            <a:r>
              <a:rPr lang="es-MX" sz="2400" dirty="0"/>
              <a:t>De acuerdo con los detalles del programa estándar de Protección Respiratoria OSHA (29 CFR 1910.134), los 7 elementos claves que todo programa de protección respiratoria debe contener son</a:t>
            </a:r>
          </a:p>
        </p:txBody>
      </p:sp>
      <p:sp>
        <p:nvSpPr>
          <p:cNvPr id="73" name="Freeform: Shape 72">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Noteworthy 2018 OSHA Litigation">
            <a:extLst>
              <a:ext uri="{FF2B5EF4-FFF2-40B4-BE49-F238E27FC236}">
                <a16:creationId xmlns:a16="http://schemas.microsoft.com/office/drawing/2014/main" id="{1E7237CB-1EA3-D045-9376-05802CB204D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35330" y="2118339"/>
            <a:ext cx="3217333" cy="3191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4094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46853C1-858C-7940-BCDA-B04DA1C10D41}"/>
              </a:ext>
            </a:extLst>
          </p:cNvPr>
          <p:cNvSpPr/>
          <p:nvPr/>
        </p:nvSpPr>
        <p:spPr>
          <a:xfrm>
            <a:off x="1388210" y="1582340"/>
            <a:ext cx="9415580" cy="3693319"/>
          </a:xfrm>
          <a:prstGeom prst="rect">
            <a:avLst/>
          </a:prstGeom>
        </p:spPr>
        <p:txBody>
          <a:bodyPr wrap="square">
            <a:spAutoFit/>
          </a:bodyPr>
          <a:lstStyle/>
          <a:p>
            <a:pPr marL="342900" indent="-342900">
              <a:buFont typeface="+mj-lt"/>
              <a:buAutoNum type="arabicPeriod"/>
            </a:pPr>
            <a:r>
              <a:rPr lang="es-MX" b="1"/>
              <a:t>Evaluación médica de los empleados.</a:t>
            </a:r>
          </a:p>
          <a:p>
            <a:pPr marL="342900" indent="-342900">
              <a:buFont typeface="+mj-lt"/>
              <a:buAutoNum type="arabicPeriod"/>
            </a:pPr>
            <a:r>
              <a:rPr lang="es-MX" b="1">
                <a:solidFill>
                  <a:srgbClr val="000000"/>
                </a:solidFill>
              </a:rPr>
              <a:t>Una evaluación completa y conocimiento de los peligros respiratorios a los que se enfrentarán en el lugar de trabajo.</a:t>
            </a:r>
          </a:p>
          <a:p>
            <a:pPr marL="342900" indent="-342900">
              <a:buFont typeface="+mj-lt"/>
              <a:buAutoNum type="arabicPeriod"/>
            </a:pPr>
            <a:r>
              <a:rPr lang="es-MX" b="1"/>
              <a:t>Procedimientos y equipo para controlar peligros respiratorios, incluyendo el uso de controles de ingeniería y prácticas de trabajo diseñadas para limitar o reducir la exposición de los empleados a tales Peligros.</a:t>
            </a:r>
            <a:endParaRPr lang="es-MX" b="1">
              <a:solidFill>
                <a:srgbClr val="000000"/>
              </a:solidFill>
            </a:endParaRPr>
          </a:p>
          <a:p>
            <a:pPr marL="342900" indent="-342900">
              <a:buFont typeface="+mj-lt"/>
              <a:buAutoNum type="arabicPeriod"/>
            </a:pPr>
            <a:r>
              <a:rPr lang="es-MX" b="1"/>
              <a:t>Manual para la selección adecuada de equipo apropiado de protección respiratoria.</a:t>
            </a:r>
            <a:endParaRPr lang="es-MX" b="1">
              <a:solidFill>
                <a:srgbClr val="000000"/>
              </a:solidFill>
            </a:endParaRPr>
          </a:p>
          <a:p>
            <a:pPr marL="342900" indent="-342900">
              <a:buFont typeface="+mj-lt"/>
              <a:buAutoNum type="arabicPeriod"/>
            </a:pPr>
            <a:r>
              <a:rPr lang="es-MX" b="1"/>
              <a:t>Un programa de capacitación para el empleado que cubra el reconocimiento de peligros, losdaños asociados a los peligros respiratorios y el uso y cuidado de equipo de protección respiratoria.</a:t>
            </a:r>
          </a:p>
          <a:p>
            <a:pPr marL="342900" indent="-342900">
              <a:buFont typeface="+mj-lt"/>
              <a:buAutoNum type="arabicPeriod"/>
            </a:pPr>
            <a:r>
              <a:rPr lang="es-MX" b="1"/>
              <a:t>Inspección, mantenimiento y reparación de equipo de protección respiratoria.</a:t>
            </a:r>
          </a:p>
          <a:p>
            <a:pPr marL="342900" indent="-342900">
              <a:buFont typeface="+mj-lt"/>
              <a:buAutoNum type="arabicPeriod"/>
            </a:pPr>
            <a:r>
              <a:rPr lang="es-MX" b="1"/>
              <a:t>Evaluación médica de los empleados.</a:t>
            </a:r>
          </a:p>
          <a:p>
            <a:endParaRPr lang="es-MX" dirty="0"/>
          </a:p>
        </p:txBody>
      </p:sp>
    </p:spTree>
    <p:extLst>
      <p:ext uri="{BB962C8B-B14F-4D97-AF65-F5344CB8AC3E}">
        <p14:creationId xmlns:p14="http://schemas.microsoft.com/office/powerpoint/2010/main" val="545948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517FEFB-9D40-1C45-BBE1-8BED98B53055}"/>
              </a:ext>
            </a:extLst>
          </p:cNvPr>
          <p:cNvSpPr>
            <a:spLocks noGrp="1"/>
          </p:cNvSpPr>
          <p:nvPr>
            <p:ph type="title"/>
          </p:nvPr>
        </p:nvSpPr>
        <p:spPr>
          <a:xfrm>
            <a:off x="965199" y="851517"/>
            <a:ext cx="5130795" cy="1461778"/>
          </a:xfrm>
        </p:spPr>
        <p:txBody>
          <a:bodyPr>
            <a:normAutofit/>
          </a:bodyPr>
          <a:lstStyle/>
          <a:p>
            <a:r>
              <a:rPr lang="es-MX" sz="3200" b="1" dirty="0"/>
              <a:t>Evaluación médica de los empleados</a:t>
            </a:r>
            <a:endParaRPr lang="es-MX" sz="3100" b="1" dirty="0"/>
          </a:p>
        </p:txBody>
      </p:sp>
      <p:sp>
        <p:nvSpPr>
          <p:cNvPr id="3" name="Marcador de contenido 2">
            <a:extLst>
              <a:ext uri="{FF2B5EF4-FFF2-40B4-BE49-F238E27FC236}">
                <a16:creationId xmlns:a16="http://schemas.microsoft.com/office/drawing/2014/main" id="{2C4FB9D6-7F19-8A48-BD4A-4F6D670D3BBF}"/>
              </a:ext>
            </a:extLst>
          </p:cNvPr>
          <p:cNvSpPr>
            <a:spLocks noGrp="1"/>
          </p:cNvSpPr>
          <p:nvPr>
            <p:ph idx="1"/>
          </p:nvPr>
        </p:nvSpPr>
        <p:spPr>
          <a:xfrm>
            <a:off x="965202" y="2435280"/>
            <a:ext cx="5130792" cy="3536236"/>
          </a:xfrm>
        </p:spPr>
        <p:txBody>
          <a:bodyPr>
            <a:noAutofit/>
          </a:bodyPr>
          <a:lstStyle/>
          <a:p>
            <a:pPr marL="0" indent="0" algn="just">
              <a:buNone/>
            </a:pPr>
            <a:r>
              <a:rPr lang="es-MX" sz="2000" dirty="0"/>
              <a:t>El primer paso en el programa de protección respiratoria establece procedimientos estándar escritos y operativos que determinen la selección y uso de respiradores. La inspección y evaluación regular del programa asegurará su continua efectividad. De acuerdo con OSHA, un programa escrito ayudará a patrones, empleados, y funcionarios en cumplimiento de sus deberes para garantizar la adecuación de un programa dado. Al desarrollar su programa escrito de protección respiratoria, asegúrese de incluir los siguientes elementos, designados por 29 CFR Parte 1910.134:</a:t>
            </a:r>
          </a:p>
        </p:txBody>
      </p:sp>
      <p:sp>
        <p:nvSpPr>
          <p:cNvPr id="73" name="Freeform: Shape 72">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50" name="Picture 2" descr="Importancia de la interacción entre patron y trabajadores - Contador Contado">
            <a:extLst>
              <a:ext uri="{FF2B5EF4-FFF2-40B4-BE49-F238E27FC236}">
                <a16:creationId xmlns:a16="http://schemas.microsoft.com/office/drawing/2014/main" id="{5AF103EF-B472-3247-9124-840B1F767B5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35330" y="2711552"/>
            <a:ext cx="3217333" cy="2005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081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487D0CE-E0CD-594C-B107-56F68139271E}"/>
              </a:ext>
            </a:extLst>
          </p:cNvPr>
          <p:cNvSpPr>
            <a:spLocks noGrp="1"/>
          </p:cNvSpPr>
          <p:nvPr>
            <p:ph idx="1"/>
          </p:nvPr>
        </p:nvSpPr>
        <p:spPr>
          <a:xfrm>
            <a:off x="838200" y="1253331"/>
            <a:ext cx="10515600" cy="4351338"/>
          </a:xfrm>
        </p:spPr>
        <p:txBody>
          <a:bodyPr>
            <a:normAutofit fontScale="92500" lnSpcReduction="10000"/>
          </a:bodyPr>
          <a:lstStyle/>
          <a:p>
            <a:pPr algn="just"/>
            <a:r>
              <a:rPr lang="es-MX" dirty="0"/>
              <a:t>Procedimientos para seleccionar respiradores para uso en el lugar de trabajo. </a:t>
            </a:r>
          </a:p>
          <a:p>
            <a:pPr algn="just"/>
            <a:r>
              <a:rPr lang="es-MX" dirty="0"/>
              <a:t>Procedimientos de pruebas de ajuste para respiradores (incluyendo una copia firmada de los registros de pruebas de ajuste de los empleados).</a:t>
            </a:r>
          </a:p>
          <a:p>
            <a:pPr algn="just"/>
            <a:r>
              <a:rPr lang="es-MX" dirty="0"/>
              <a:t>Procedimientos para el uso adecuado de respiradores en situaciones rutinarias y de emergencia. Procedimientos y programas de limpieza, desinfección, almacenamiento, inspección y reparación de respiradores.</a:t>
            </a:r>
          </a:p>
          <a:p>
            <a:pPr algn="just"/>
            <a:r>
              <a:rPr lang="es-MX" dirty="0"/>
              <a:t>Procedimientos para asegurar la calidad adecuada de aire, cantidad y flujo de aire para respiradores con suministro de aire .</a:t>
            </a:r>
          </a:p>
          <a:p>
            <a:pPr algn="just"/>
            <a:r>
              <a:rPr lang="es-MX" dirty="0"/>
              <a:t>Evaluaciones médicas a los empleados que requerirán el uso de respiradores</a:t>
            </a:r>
          </a:p>
          <a:p>
            <a:pPr marL="0" indent="0">
              <a:buNone/>
            </a:pPr>
            <a:endParaRPr lang="es-MX" dirty="0"/>
          </a:p>
        </p:txBody>
      </p:sp>
    </p:spTree>
    <p:extLst>
      <p:ext uri="{BB962C8B-B14F-4D97-AF65-F5344CB8AC3E}">
        <p14:creationId xmlns:p14="http://schemas.microsoft.com/office/powerpoint/2010/main" val="704381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1F044545-0DFF-2A4A-9ACD-80AC8A14821D}"/>
              </a:ext>
            </a:extLst>
          </p:cNvPr>
          <p:cNvSpPr>
            <a:spLocks noGrp="1"/>
          </p:cNvSpPr>
          <p:nvPr>
            <p:ph type="title"/>
          </p:nvPr>
        </p:nvSpPr>
        <p:spPr>
          <a:xfrm>
            <a:off x="6094105" y="802955"/>
            <a:ext cx="4977976" cy="1454051"/>
          </a:xfrm>
        </p:spPr>
        <p:txBody>
          <a:bodyPr>
            <a:normAutofit/>
          </a:bodyPr>
          <a:lstStyle/>
          <a:p>
            <a:pPr algn="just"/>
            <a:r>
              <a:rPr lang="es-MX" sz="2400" b="1" dirty="0">
                <a:solidFill>
                  <a:srgbClr val="000000"/>
                </a:solidFill>
              </a:rPr>
              <a:t>2.- Una evaluación completa y conocimiento de los peligros respiratorios a los que se enfrentarán en el lugar de trabajo </a:t>
            </a:r>
          </a:p>
        </p:txBody>
      </p:sp>
      <p:sp>
        <p:nvSpPr>
          <p:cNvPr id="75"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4" name="Picture 2" descr="Seguridad y Salud Ocupacional | ManpowerGroup Ecuador">
            <a:extLst>
              <a:ext uri="{FF2B5EF4-FFF2-40B4-BE49-F238E27FC236}">
                <a16:creationId xmlns:a16="http://schemas.microsoft.com/office/drawing/2014/main" id="{0785E7A3-6864-0A4B-9722-EA17D1EB84BB}"/>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12926" r="23298" b="-2"/>
          <a:stretch/>
        </p:blipFill>
        <p:spPr bwMode="auto">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39EB2493-2791-824D-B0B0-0230AF7FE70D}"/>
              </a:ext>
            </a:extLst>
          </p:cNvPr>
          <p:cNvSpPr>
            <a:spLocks noGrp="1"/>
          </p:cNvSpPr>
          <p:nvPr>
            <p:ph idx="1"/>
          </p:nvPr>
        </p:nvSpPr>
        <p:spPr>
          <a:xfrm>
            <a:off x="6090574" y="2421682"/>
            <a:ext cx="4977578" cy="3639289"/>
          </a:xfrm>
        </p:spPr>
        <p:txBody>
          <a:bodyPr anchor="ctr">
            <a:noAutofit/>
          </a:bodyPr>
          <a:lstStyle/>
          <a:p>
            <a:pPr marL="0" indent="0" algn="just">
              <a:buNone/>
            </a:pPr>
            <a:r>
              <a:rPr lang="es-MX" sz="1800" dirty="0">
                <a:solidFill>
                  <a:srgbClr val="000000"/>
                </a:solidFill>
              </a:rPr>
              <a:t>Una evaluación adecuada de su(s) peligro(s) es el primer paso importante de protección. Esto requiere un conocimiento cuidadoso del equipo, de la materia prima, productos terminados, subproductos que pueden crear un peligro por exposición. </a:t>
            </a:r>
          </a:p>
          <a:p>
            <a:pPr marL="0" indent="0" algn="just">
              <a:buNone/>
            </a:pPr>
            <a:r>
              <a:rPr lang="es-MX" sz="1800" dirty="0">
                <a:solidFill>
                  <a:srgbClr val="000000"/>
                </a:solidFill>
              </a:rPr>
              <a:t>Primero, deberá hacer una determinación inicial de las condiciones del lugar de trabajo. Este cálculo sencillo de exposiciones no requiere de muestreo del medio ambiente. </a:t>
            </a:r>
          </a:p>
          <a:p>
            <a:pPr marL="0" indent="0" algn="just">
              <a:buNone/>
            </a:pPr>
            <a:r>
              <a:rPr lang="es-MX" sz="1800" dirty="0">
                <a:solidFill>
                  <a:srgbClr val="000000"/>
                </a:solidFill>
              </a:rPr>
              <a:t>Debe considerar el tamaño del lugar de trabajo, ventilación, cantidad de sustancias presentes y reguladas, el tipo de operación y la proximidad de los trabajadores a la fuente de emisiones. </a:t>
            </a:r>
          </a:p>
        </p:txBody>
      </p:sp>
    </p:spTree>
    <p:extLst>
      <p:ext uri="{BB962C8B-B14F-4D97-AF65-F5344CB8AC3E}">
        <p14:creationId xmlns:p14="http://schemas.microsoft.com/office/powerpoint/2010/main" val="3219102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 name="Rectangle 75">
            <a:extLst>
              <a:ext uri="{FF2B5EF4-FFF2-40B4-BE49-F238E27FC236}">
                <a16:creationId xmlns:a16="http://schemas.microsoft.com/office/drawing/2014/main" id="{C4E4288A-DFC8-40A2-90E5-70E851A933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0605C43-5425-3544-B040-27B1285E5B3C}"/>
              </a:ext>
            </a:extLst>
          </p:cNvPr>
          <p:cNvSpPr>
            <a:spLocks noGrp="1"/>
          </p:cNvSpPr>
          <p:nvPr>
            <p:ph type="title"/>
          </p:nvPr>
        </p:nvSpPr>
        <p:spPr>
          <a:xfrm>
            <a:off x="965199" y="447741"/>
            <a:ext cx="4278623" cy="1645919"/>
          </a:xfrm>
        </p:spPr>
        <p:txBody>
          <a:bodyPr>
            <a:normAutofit/>
          </a:bodyPr>
          <a:lstStyle/>
          <a:p>
            <a:r>
              <a:rPr lang="es-MX" sz="1600" b="1"/>
              <a:t>3.- Procedimientos y equipo para controlar peligros respiratorios, incluyendo el uso de controles de ingeniería y prácticas de trabajo diseñadas para limitar o reducir la exposición de los empleados a tales Peligros</a:t>
            </a:r>
          </a:p>
        </p:txBody>
      </p:sp>
      <p:grpSp>
        <p:nvGrpSpPr>
          <p:cNvPr id="83" name="Group 77">
            <a:extLst>
              <a:ext uri="{FF2B5EF4-FFF2-40B4-BE49-F238E27FC236}">
                <a16:creationId xmlns:a16="http://schemas.microsoft.com/office/drawing/2014/main" id="{C770F868-28FE-4B38-8FC7-E9C841B837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7830" y="567451"/>
            <a:ext cx="1128382" cy="847206"/>
            <a:chOff x="5307830" y="325570"/>
            <a:chExt cx="1128382" cy="847206"/>
          </a:xfrm>
        </p:grpSpPr>
        <p:sp>
          <p:nvSpPr>
            <p:cNvPr id="79" name="Freeform 5">
              <a:extLst>
                <a:ext uri="{FF2B5EF4-FFF2-40B4-BE49-F238E27FC236}">
                  <a16:creationId xmlns:a16="http://schemas.microsoft.com/office/drawing/2014/main" id="{3E5BF88F-B1F5-4A09-887A-B5CA246CAC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80" name="Freeform 5">
              <a:extLst>
                <a:ext uri="{FF2B5EF4-FFF2-40B4-BE49-F238E27FC236}">
                  <a16:creationId xmlns:a16="http://schemas.microsoft.com/office/drawing/2014/main" id="{D8984A5C-991A-40D3-A4C9-7E0DCA2A7A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82" name="Freeform 5">
            <a:extLst>
              <a:ext uri="{FF2B5EF4-FFF2-40B4-BE49-F238E27FC236}">
                <a16:creationId xmlns:a16="http://schemas.microsoft.com/office/drawing/2014/main" id="{956571CF-1434-4180-A385-D4AC63B626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695131" y="958617"/>
            <a:ext cx="4888676" cy="4290039"/>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84" name="Freeform: Shape 83">
            <a:extLst>
              <a:ext uri="{FF2B5EF4-FFF2-40B4-BE49-F238E27FC236}">
                <a16:creationId xmlns:a16="http://schemas.microsoft.com/office/drawing/2014/main" id="{9AD93FD3-7DF2-4DC8-BD55-8B2EB5F63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53579"/>
            <a:ext cx="8109718" cy="4604421"/>
          </a:xfrm>
          <a:custGeom>
            <a:avLst/>
            <a:gdLst>
              <a:gd name="connsiteX0" fmla="*/ 7381313 w 8109718"/>
              <a:gd name="connsiteY0" fmla="*/ 1839459 h 4604421"/>
              <a:gd name="connsiteX1" fmla="*/ 7381313 w 8109718"/>
              <a:gd name="connsiteY1" fmla="*/ 1853646 h 4604421"/>
              <a:gd name="connsiteX2" fmla="*/ 7379359 w 8109718"/>
              <a:gd name="connsiteY2" fmla="*/ 1846552 h 4604421"/>
              <a:gd name="connsiteX3" fmla="*/ 1321854 w 8109718"/>
              <a:gd name="connsiteY3" fmla="*/ 0 h 4604421"/>
              <a:gd name="connsiteX4" fmla="*/ 5365317 w 8109718"/>
              <a:gd name="connsiteY4" fmla="*/ 0 h 4604421"/>
              <a:gd name="connsiteX5" fmla="*/ 5985373 w 8109718"/>
              <a:gd name="connsiteY5" fmla="*/ 365439 h 4604421"/>
              <a:gd name="connsiteX6" fmla="*/ 8011470 w 8109718"/>
              <a:gd name="connsiteY6" fmla="*/ 3854515 h 4604421"/>
              <a:gd name="connsiteX7" fmla="*/ 8011470 w 8109718"/>
              <a:gd name="connsiteY7" fmla="*/ 4567993 h 4604421"/>
              <a:gd name="connsiteX8" fmla="*/ 7998115 w 8109718"/>
              <a:gd name="connsiteY8" fmla="*/ 4590992 h 4604421"/>
              <a:gd name="connsiteX9" fmla="*/ 7990317 w 8109718"/>
              <a:gd name="connsiteY9" fmla="*/ 4604421 h 4604421"/>
              <a:gd name="connsiteX10" fmla="*/ 0 w 8109718"/>
              <a:gd name="connsiteY10" fmla="*/ 4604421 h 4604421"/>
              <a:gd name="connsiteX11" fmla="*/ 0 w 8109718"/>
              <a:gd name="connsiteY11" fmla="*/ 1564110 h 4604421"/>
              <a:gd name="connsiteX12" fmla="*/ 27177 w 8109718"/>
              <a:gd name="connsiteY12" fmla="*/ 1517107 h 4604421"/>
              <a:gd name="connsiteX13" fmla="*/ 693065 w 8109718"/>
              <a:gd name="connsiteY13" fmla="*/ 365439 h 4604421"/>
              <a:gd name="connsiteX14" fmla="*/ 1321854 w 8109718"/>
              <a:gd name="connsiteY14" fmla="*/ 0 h 4604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09718" h="4604421">
                <a:moveTo>
                  <a:pt x="7381313" y="1839459"/>
                </a:moveTo>
                <a:lnTo>
                  <a:pt x="7381313" y="1853646"/>
                </a:lnTo>
                <a:lnTo>
                  <a:pt x="7379359" y="1846552"/>
                </a:lnTo>
                <a:close/>
                <a:moveTo>
                  <a:pt x="1321854" y="0"/>
                </a:moveTo>
                <a:cubicBezTo>
                  <a:pt x="1321854" y="0"/>
                  <a:pt x="1321854" y="0"/>
                  <a:pt x="5365317" y="0"/>
                </a:cubicBezTo>
                <a:cubicBezTo>
                  <a:pt x="5618580" y="0"/>
                  <a:pt x="5863108" y="139215"/>
                  <a:pt x="5985373" y="365439"/>
                </a:cubicBezTo>
                <a:cubicBezTo>
                  <a:pt x="5985373" y="365439"/>
                  <a:pt x="5985373" y="365439"/>
                  <a:pt x="8011470" y="3854515"/>
                </a:cubicBezTo>
                <a:cubicBezTo>
                  <a:pt x="8142468" y="4072039"/>
                  <a:pt x="8142468" y="4350470"/>
                  <a:pt x="8011470" y="4567993"/>
                </a:cubicBezTo>
                <a:cubicBezTo>
                  <a:pt x="8011470" y="4567993"/>
                  <a:pt x="8011470" y="4567993"/>
                  <a:pt x="7998115" y="4590992"/>
                </a:cubicBezTo>
                <a:lnTo>
                  <a:pt x="7990317" y="4604421"/>
                </a:lnTo>
                <a:lnTo>
                  <a:pt x="0" y="4604421"/>
                </a:lnTo>
                <a:lnTo>
                  <a:pt x="0" y="1564110"/>
                </a:lnTo>
                <a:lnTo>
                  <a:pt x="27177" y="1517107"/>
                </a:lnTo>
                <a:cubicBezTo>
                  <a:pt x="220245" y="1183191"/>
                  <a:pt x="440895" y="801574"/>
                  <a:pt x="693065" y="365439"/>
                </a:cubicBezTo>
                <a:cubicBezTo>
                  <a:pt x="824063" y="139215"/>
                  <a:pt x="1059859" y="0"/>
                  <a:pt x="132185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BFDE56AC-8501-AF4F-B990-3E9675AA2CAA}"/>
              </a:ext>
            </a:extLst>
          </p:cNvPr>
          <p:cNvSpPr>
            <a:spLocks noGrp="1"/>
          </p:cNvSpPr>
          <p:nvPr>
            <p:ph idx="1"/>
          </p:nvPr>
        </p:nvSpPr>
        <p:spPr>
          <a:xfrm>
            <a:off x="965199" y="2912937"/>
            <a:ext cx="4741917" cy="3093546"/>
          </a:xfrm>
        </p:spPr>
        <p:txBody>
          <a:bodyPr>
            <a:normAutofit/>
          </a:bodyPr>
          <a:lstStyle/>
          <a:p>
            <a:pPr marL="0" indent="0">
              <a:buNone/>
            </a:pPr>
            <a:r>
              <a:rPr lang="es-MX" sz="1500">
                <a:solidFill>
                  <a:schemeClr val="bg1"/>
                </a:solidFill>
              </a:rPr>
              <a:t> El control de riesgos debe empezar en los niveles de diseño del proceso, del equipo y de la planta en donde se pueden controlar efectivamente los contaminantes desde el principio. Dentro de los procesos de operación, el problema llega a ser más difícil. Sin embargo, en todos los casos, se deberá prestar atención al uso de controles efectivos de ingeniería para eliminar y/o reducir las exposiciones a peligros respiratorios. Esto incluye considerar el proceso de encapsulación o aislamiento; el uso de materiales menos tóxicos en el proceso y una ventilación adecuada y exhaustiva, filtros y lavadores para controlar aguas residuale</a:t>
            </a:r>
          </a:p>
        </p:txBody>
      </p:sp>
      <p:pic>
        <p:nvPicPr>
          <p:cNvPr id="5" name="Imagen 4">
            <a:extLst>
              <a:ext uri="{FF2B5EF4-FFF2-40B4-BE49-F238E27FC236}">
                <a16:creationId xmlns:a16="http://schemas.microsoft.com/office/drawing/2014/main" id="{807EBCC0-BEAD-D748-B1CF-F4B7CF985246}"/>
              </a:ext>
            </a:extLst>
          </p:cNvPr>
          <p:cNvPicPr>
            <a:picLocks noChangeAspect="1"/>
          </p:cNvPicPr>
          <p:nvPr/>
        </p:nvPicPr>
        <p:blipFill>
          <a:blip r:embed="rId3"/>
          <a:stretch>
            <a:fillRect/>
          </a:stretch>
        </p:blipFill>
        <p:spPr>
          <a:xfrm>
            <a:off x="7672428" y="1636595"/>
            <a:ext cx="2934082" cy="2934082"/>
          </a:xfrm>
          <a:prstGeom prst="rect">
            <a:avLst/>
          </a:prstGeom>
        </p:spPr>
      </p:pic>
    </p:spTree>
    <p:extLst>
      <p:ext uri="{BB962C8B-B14F-4D97-AF65-F5344CB8AC3E}">
        <p14:creationId xmlns:p14="http://schemas.microsoft.com/office/powerpoint/2010/main" val="1355975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09BDB58-08D9-F447-9238-B20DBFFB9D74}"/>
              </a:ext>
            </a:extLst>
          </p:cNvPr>
          <p:cNvSpPr>
            <a:spLocks noGrp="1"/>
          </p:cNvSpPr>
          <p:nvPr>
            <p:ph type="title"/>
          </p:nvPr>
        </p:nvSpPr>
        <p:spPr>
          <a:xfrm>
            <a:off x="965199" y="851517"/>
            <a:ext cx="5130795" cy="1461778"/>
          </a:xfrm>
        </p:spPr>
        <p:txBody>
          <a:bodyPr>
            <a:normAutofit/>
          </a:bodyPr>
          <a:lstStyle/>
          <a:p>
            <a:pPr algn="just"/>
            <a:r>
              <a:rPr lang="es-MX" sz="3100" b="1" dirty="0"/>
              <a:t>4.- Manual para la selección adecuada de equipo apropiado de protección respiratoria</a:t>
            </a:r>
          </a:p>
        </p:txBody>
      </p:sp>
      <p:sp>
        <p:nvSpPr>
          <p:cNvPr id="3" name="Marcador de contenido 2">
            <a:extLst>
              <a:ext uri="{FF2B5EF4-FFF2-40B4-BE49-F238E27FC236}">
                <a16:creationId xmlns:a16="http://schemas.microsoft.com/office/drawing/2014/main" id="{CD96BD09-432D-5F45-BCFD-F0823813F89F}"/>
              </a:ext>
            </a:extLst>
          </p:cNvPr>
          <p:cNvSpPr>
            <a:spLocks noGrp="1"/>
          </p:cNvSpPr>
          <p:nvPr>
            <p:ph idx="1"/>
          </p:nvPr>
        </p:nvSpPr>
        <p:spPr>
          <a:xfrm>
            <a:off x="965200" y="2470248"/>
            <a:ext cx="4048344" cy="3536236"/>
          </a:xfrm>
        </p:spPr>
        <p:txBody>
          <a:bodyPr>
            <a:normAutofit/>
          </a:bodyPr>
          <a:lstStyle/>
          <a:p>
            <a:pPr marL="0" indent="0" algn="just">
              <a:buNone/>
            </a:pPr>
            <a:r>
              <a:rPr lang="es-MX" sz="2200" dirty="0"/>
              <a:t>Todos los respiradores en uso deberán estar aprobados por NIOSH (NIOSH 42 CFR). Seleccionar respiradores conlleva a conocer qué nivel de protección respiratoria necesitan los empleados así como qué tamaño de respirador es el correcto para cualquier cara y contorno de cara.</a:t>
            </a:r>
          </a:p>
        </p:txBody>
      </p:sp>
      <p:sp>
        <p:nvSpPr>
          <p:cNvPr id="76" name="Freeform: Shape 75">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NIOSH Releases Five Firefighter Fatality Reports | Firehouse">
            <a:extLst>
              <a:ext uri="{FF2B5EF4-FFF2-40B4-BE49-F238E27FC236}">
                <a16:creationId xmlns:a16="http://schemas.microsoft.com/office/drawing/2014/main" id="{A2C846B1-FF2B-A14B-9250-71F467760E3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35330" y="2732850"/>
            <a:ext cx="3217333" cy="1962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74494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1004</Words>
  <Application>Microsoft Macintosh PowerPoint</Application>
  <PresentationFormat>Panorámica</PresentationFormat>
  <Paragraphs>39</Paragraphs>
  <Slides>14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Calibri Light</vt:lpstr>
      <vt:lpstr>Tema de Office</vt:lpstr>
      <vt:lpstr>Presentación de PowerPoint</vt:lpstr>
      <vt:lpstr>Objetivo: </vt:lpstr>
      <vt:lpstr>Los 7 Elementos Clave</vt:lpstr>
      <vt:lpstr>Presentación de PowerPoint</vt:lpstr>
      <vt:lpstr>Evaluación médica de los empleados</vt:lpstr>
      <vt:lpstr>Presentación de PowerPoint</vt:lpstr>
      <vt:lpstr>2.- Una evaluación completa y conocimiento de los peligros respiratorios a los que se enfrentarán en el lugar de trabajo </vt:lpstr>
      <vt:lpstr>3.- Procedimientos y equipo para controlar peligros respiratorios, incluyendo el uso de controles de ingeniería y prácticas de trabajo diseñadas para limitar o reducir la exposición de los empleados a tales Peligros</vt:lpstr>
      <vt:lpstr>4.- Manual para la selección adecuada de equipo apropiado de protección respiratoria</vt:lpstr>
      <vt:lpstr>Tabla A de factores de protección asignada OSHA</vt:lpstr>
      <vt:lpstr>5.- Un programa de capacitación para el empleado que cubra el reconocimiento de peligros, losdaños asociados a los peligros respiratorios y el uso y cuidado de equipo de protección respiratoria.</vt:lpstr>
      <vt:lpstr>6.-Inspección, mantenimiento y reparación de equipo de protección respiratoria</vt:lpstr>
      <vt:lpstr>7.- Evaluación médica de los empleados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Cesar Flores Pimentel</dc:creator>
  <cp:lastModifiedBy>Julio Cesar Flores Pimentel</cp:lastModifiedBy>
  <cp:revision>4</cp:revision>
  <dcterms:created xsi:type="dcterms:W3CDTF">2021-02-02T16:29:46Z</dcterms:created>
  <dcterms:modified xsi:type="dcterms:W3CDTF">2021-02-02T19:28:35Z</dcterms:modified>
</cp:coreProperties>
</file>